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Lst>
  <p:sldSz cx="18288000" cy="10287000"/>
  <p:notesSz cx="6858000" cy="9144000"/>
  <p:embeddedFontLst>
    <p:embeddedFont>
      <p:font typeface="Higuen Elegant Serif" charset="1" panose="00000000000000000000"/>
      <p:regular r:id="rId15"/>
    </p:embeddedFont>
    <p:embeddedFont>
      <p:font typeface="Kenao Sans Serif" charset="1" panose="00000000000000000000"/>
      <p:regular r:id="rId16"/>
    </p:embeddedFont>
    <p:embeddedFont>
      <p:font typeface="Lovelace" charset="1" panose="00000500000000000000"/>
      <p:regular r:id="rId17"/>
    </p:embeddedFont>
    <p:embeddedFont>
      <p:font typeface="Lovelace Bold" charset="1" panose="00000700000000000000"/>
      <p:regular r:id="rId18"/>
    </p:embeddedFont>
    <p:embeddedFont>
      <p:font typeface="Lovelace Bold Italics" charset="1" panose="00000700000000000000"/>
      <p:regular r:id="rId19"/>
    </p:embeddedFont>
    <p:embeddedFont>
      <p:font typeface="Lovelace Italics" charset="1" panose="0000050000000000000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2.jpe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jpeg" Type="http://schemas.openxmlformats.org/officeDocument/2006/relationships/image"/><Relationship Id="rId11" Target="../media/image11.jpeg" Type="http://schemas.openxmlformats.org/officeDocument/2006/relationships/image"/><Relationship Id="rId12" Target="../media/image12.jpeg" Type="http://schemas.openxmlformats.org/officeDocument/2006/relationships/image"/><Relationship Id="rId2" Target="../media/image6.png" Type="http://schemas.openxmlformats.org/officeDocument/2006/relationships/image"/><Relationship Id="rId3" Target="../media/image7.svg" Type="http://schemas.openxmlformats.org/officeDocument/2006/relationships/image"/><Relationship Id="rId4" Target="../media/image2.jpe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8.jpeg" Type="http://schemas.openxmlformats.org/officeDocument/2006/relationships/image"/><Relationship Id="rId9"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2.jpe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13.png" Type="http://schemas.openxmlformats.org/officeDocument/2006/relationships/image"/><Relationship Id="rId9" Target="../media/image1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png" Type="http://schemas.openxmlformats.org/officeDocument/2006/relationships/image"/><Relationship Id="rId12" Target="../media/image19.png" Type="http://schemas.openxmlformats.org/officeDocument/2006/relationships/image"/><Relationship Id="rId2" Target="../media/image6.png" Type="http://schemas.openxmlformats.org/officeDocument/2006/relationships/image"/><Relationship Id="rId3" Target="../media/image7.svg" Type="http://schemas.openxmlformats.org/officeDocument/2006/relationships/image"/><Relationship Id="rId4" Target="../media/image2.jpe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16.jpeg" Type="http://schemas.openxmlformats.org/officeDocument/2006/relationships/image"/><Relationship Id="rId9" Target="../media/image1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2.jpeg" Type="http://schemas.openxmlformats.org/officeDocument/2006/relationships/image"/><Relationship Id="rId5" Target="../media/image3.png"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 Id="rId8" Target="../media/image1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2.jpe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22.png" Type="http://schemas.openxmlformats.org/officeDocument/2006/relationships/image"/><Relationship Id="rId9" Target="../media/image2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jpeg" Type="http://schemas.openxmlformats.org/officeDocument/2006/relationships/image"/><Relationship Id="rId11" Target="../media/image27.jpeg" Type="http://schemas.openxmlformats.org/officeDocument/2006/relationships/image"/><Relationship Id="rId2" Target="../media/image6.png" Type="http://schemas.openxmlformats.org/officeDocument/2006/relationships/image"/><Relationship Id="rId3" Target="../media/image7.svg" Type="http://schemas.openxmlformats.org/officeDocument/2006/relationships/image"/><Relationship Id="rId4" Target="../media/image2.jpe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24.jpeg" Type="http://schemas.openxmlformats.org/officeDocument/2006/relationships/image"/><Relationship Id="rId9" Target="../media/image2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AF4F4"/>
        </a:solidFill>
      </p:bgPr>
    </p:bg>
    <p:spTree>
      <p:nvGrpSpPr>
        <p:cNvPr id="1" name=""/>
        <p:cNvGrpSpPr/>
        <p:nvPr/>
      </p:nvGrpSpPr>
      <p:grpSpPr>
        <a:xfrm>
          <a:off x="0" y="0"/>
          <a:ext cx="0" cy="0"/>
          <a:chOff x="0" y="0"/>
          <a:chExt cx="0" cy="0"/>
        </a:xfrm>
      </p:grpSpPr>
      <p:sp>
        <p:nvSpPr>
          <p:cNvPr name="Freeform 2" id="2"/>
          <p:cNvSpPr/>
          <p:nvPr/>
        </p:nvSpPr>
        <p:spPr>
          <a:xfrm flipH="false" flipV="false" rot="0">
            <a:off x="4577065" y="-145172"/>
            <a:ext cx="14268212" cy="10287000"/>
          </a:xfrm>
          <a:custGeom>
            <a:avLst/>
            <a:gdLst/>
            <a:ahLst/>
            <a:cxnLst/>
            <a:rect r="r" b="b" t="t" l="l"/>
            <a:pathLst>
              <a:path h="10287000" w="14268212">
                <a:moveTo>
                  <a:pt x="0" y="0"/>
                </a:moveTo>
                <a:lnTo>
                  <a:pt x="14268212" y="0"/>
                </a:lnTo>
                <a:lnTo>
                  <a:pt x="14268212" y="10287000"/>
                </a:lnTo>
                <a:lnTo>
                  <a:pt x="0" y="10287000"/>
                </a:lnTo>
                <a:lnTo>
                  <a:pt x="0" y="0"/>
                </a:lnTo>
                <a:close/>
              </a:path>
            </a:pathLst>
          </a:custGeom>
          <a:blipFill>
            <a:blip r:embed="rId2"/>
            <a:stretch>
              <a:fillRect l="0" t="-19611" r="0" b="-19611"/>
            </a:stretch>
          </a:blipFill>
        </p:spPr>
      </p:sp>
      <p:grpSp>
        <p:nvGrpSpPr>
          <p:cNvPr name="Group 3" id="3"/>
          <p:cNvGrpSpPr/>
          <p:nvPr/>
        </p:nvGrpSpPr>
        <p:grpSpPr>
          <a:xfrm rot="0">
            <a:off x="-2966567" y="-860399"/>
            <a:ext cx="13972710" cy="12007798"/>
            <a:chOff x="0" y="0"/>
            <a:chExt cx="812800" cy="698500"/>
          </a:xfrm>
        </p:grpSpPr>
        <p:sp>
          <p:nvSpPr>
            <p:cNvPr name="Freeform 4" id="4"/>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blipFill>
              <a:blip r:embed="rId3">
                <a:alphaModFix amt="31999"/>
              </a:blip>
              <a:stretch>
                <a:fillRect l="0" t="-8181" r="0" b="-8181"/>
              </a:stretch>
            </a:blipFill>
          </p:spPr>
        </p:sp>
      </p:grpSp>
      <p:sp>
        <p:nvSpPr>
          <p:cNvPr name="Freeform 5" id="5"/>
          <p:cNvSpPr/>
          <p:nvPr/>
        </p:nvSpPr>
        <p:spPr>
          <a:xfrm flipH="false" flipV="false" rot="0">
            <a:off x="0" y="0"/>
            <a:ext cx="3378300" cy="5341186"/>
          </a:xfrm>
          <a:custGeom>
            <a:avLst/>
            <a:gdLst/>
            <a:ahLst/>
            <a:cxnLst/>
            <a:rect r="r" b="b" t="t" l="l"/>
            <a:pathLst>
              <a:path h="5341186" w="3378300">
                <a:moveTo>
                  <a:pt x="0" y="0"/>
                </a:moveTo>
                <a:lnTo>
                  <a:pt x="3378300" y="0"/>
                </a:lnTo>
                <a:lnTo>
                  <a:pt x="3378300" y="5341186"/>
                </a:lnTo>
                <a:lnTo>
                  <a:pt x="0" y="5341186"/>
                </a:lnTo>
                <a:lnTo>
                  <a:pt x="0" y="0"/>
                </a:lnTo>
                <a:close/>
              </a:path>
            </a:pathLst>
          </a:custGeom>
          <a:blipFill>
            <a:blip r:embed="rId4"/>
            <a:stretch>
              <a:fillRect l="0" t="0" r="0" b="0"/>
            </a:stretch>
          </a:blipFill>
        </p:spPr>
      </p:sp>
      <p:grpSp>
        <p:nvGrpSpPr>
          <p:cNvPr name="Group 6" id="6"/>
          <p:cNvGrpSpPr>
            <a:grpSpLocks noChangeAspect="true"/>
          </p:cNvGrpSpPr>
          <p:nvPr/>
        </p:nvGrpSpPr>
        <p:grpSpPr>
          <a:xfrm rot="0">
            <a:off x="6904756" y="0"/>
            <a:ext cx="4806415" cy="4806415"/>
            <a:chOff x="0" y="0"/>
            <a:chExt cx="6350889" cy="6350889"/>
          </a:xfrm>
        </p:grpSpPr>
        <p:sp>
          <p:nvSpPr>
            <p:cNvPr name="Freeform 7" id="7"/>
            <p:cNvSpPr/>
            <p:nvPr/>
          </p:nvSpPr>
          <p:spPr>
            <a:xfrm flipH="false" flipV="false" rot="0">
              <a:off x="63500" y="63500"/>
              <a:ext cx="6223889" cy="6223762"/>
            </a:xfrm>
            <a:custGeom>
              <a:avLst/>
              <a:gdLst/>
              <a:ahLst/>
              <a:cxnLst/>
              <a:rect r="r" b="b" t="t" l="l"/>
              <a:pathLst>
                <a:path h="6223762" w="6223889">
                  <a:moveTo>
                    <a:pt x="6223889" y="3111881"/>
                  </a:moveTo>
                  <a:cubicBezTo>
                    <a:pt x="6223889" y="4830572"/>
                    <a:pt x="4830572" y="6223762"/>
                    <a:pt x="3112008" y="6223762"/>
                  </a:cubicBezTo>
                  <a:cubicBezTo>
                    <a:pt x="1393444" y="6223762"/>
                    <a:pt x="0" y="4830572"/>
                    <a:pt x="0" y="3111881"/>
                  </a:cubicBezTo>
                  <a:cubicBezTo>
                    <a:pt x="0" y="1393190"/>
                    <a:pt x="1393317" y="0"/>
                    <a:pt x="3111881" y="0"/>
                  </a:cubicBezTo>
                  <a:cubicBezTo>
                    <a:pt x="4830445" y="0"/>
                    <a:pt x="6223889" y="1393317"/>
                    <a:pt x="6223889" y="3111881"/>
                  </a:cubicBezTo>
                  <a:close/>
                </a:path>
              </a:pathLst>
            </a:custGeom>
            <a:blipFill>
              <a:blip r:embed="rId5"/>
              <a:stretch>
                <a:fillRect l="0" t="-1" r="0" b="-1"/>
              </a:stretch>
            </a:blipFill>
          </p:spPr>
        </p:sp>
        <p:sp>
          <p:nvSpPr>
            <p:cNvPr name="Freeform 8" id="8"/>
            <p:cNvSpPr/>
            <p:nvPr/>
          </p:nvSpPr>
          <p:spPr>
            <a:xfrm flipH="false" flipV="false" rot="0">
              <a:off x="0" y="0"/>
              <a:ext cx="6350889" cy="6350762"/>
            </a:xfrm>
            <a:custGeom>
              <a:avLst/>
              <a:gdLst/>
              <a:ahLst/>
              <a:cxnLst/>
              <a:rect r="r" b="b" t="t" l="l"/>
              <a:pathLst>
                <a:path h="6350762" w="6350889">
                  <a:moveTo>
                    <a:pt x="6350889" y="3175381"/>
                  </a:moveTo>
                  <a:cubicBezTo>
                    <a:pt x="6350889" y="4023614"/>
                    <a:pt x="6020562" y="4821047"/>
                    <a:pt x="5420868" y="5420741"/>
                  </a:cubicBezTo>
                  <a:cubicBezTo>
                    <a:pt x="4821174" y="6020436"/>
                    <a:pt x="4023741" y="6350762"/>
                    <a:pt x="3175508" y="6350762"/>
                  </a:cubicBezTo>
                  <a:cubicBezTo>
                    <a:pt x="2327275" y="6350762"/>
                    <a:pt x="1529842" y="6020435"/>
                    <a:pt x="930148" y="5420741"/>
                  </a:cubicBezTo>
                  <a:cubicBezTo>
                    <a:pt x="330327" y="4821047"/>
                    <a:pt x="0" y="4023614"/>
                    <a:pt x="0" y="3175381"/>
                  </a:cubicBezTo>
                  <a:cubicBezTo>
                    <a:pt x="0" y="2327148"/>
                    <a:pt x="330327" y="1529715"/>
                    <a:pt x="930021" y="930021"/>
                  </a:cubicBezTo>
                  <a:cubicBezTo>
                    <a:pt x="1529715" y="330327"/>
                    <a:pt x="2327275" y="0"/>
                    <a:pt x="3175381" y="0"/>
                  </a:cubicBezTo>
                  <a:cubicBezTo>
                    <a:pt x="4023614" y="0"/>
                    <a:pt x="4821047" y="330327"/>
                    <a:pt x="5420741" y="930021"/>
                  </a:cubicBezTo>
                  <a:cubicBezTo>
                    <a:pt x="6020562" y="1529842"/>
                    <a:pt x="6350889" y="2327275"/>
                    <a:pt x="6350889" y="3175381"/>
                  </a:cubicBezTo>
                  <a:close/>
                </a:path>
              </a:pathLst>
            </a:custGeom>
            <a:blipFill>
              <a:blip r:embed="rId6"/>
              <a:stretch>
                <a:fillRect l="-30" t="0" r="-30" b="0"/>
              </a:stretch>
            </a:blipFill>
          </p:spPr>
        </p:sp>
      </p:grpSp>
      <p:sp>
        <p:nvSpPr>
          <p:cNvPr name="TextBox 9" id="9"/>
          <p:cNvSpPr txBox="true"/>
          <p:nvPr/>
        </p:nvSpPr>
        <p:spPr>
          <a:xfrm rot="0">
            <a:off x="1489710" y="4987390"/>
            <a:ext cx="15308579" cy="3102611"/>
          </a:xfrm>
          <a:prstGeom prst="rect">
            <a:avLst/>
          </a:prstGeom>
        </p:spPr>
        <p:txBody>
          <a:bodyPr anchor="t" rtlCol="false" tIns="0" lIns="0" bIns="0" rIns="0">
            <a:spAutoFit/>
          </a:bodyPr>
          <a:lstStyle/>
          <a:p>
            <a:pPr algn="l">
              <a:lnSpc>
                <a:spcPts val="25339"/>
              </a:lnSpc>
            </a:pPr>
            <a:r>
              <a:rPr lang="en-US" sz="18099" spc="1248">
                <a:solidFill>
                  <a:srgbClr val="000000"/>
                </a:solidFill>
                <a:latin typeface="Higuen Elegant Serif"/>
                <a:ea typeface="Higuen Elegant Serif"/>
                <a:cs typeface="Higuen Elegant Serif"/>
                <a:sym typeface="Higuen Elegant Serif"/>
              </a:rPr>
              <a:t>CATALOGUE</a:t>
            </a:r>
          </a:p>
        </p:txBody>
      </p:sp>
      <p:sp>
        <p:nvSpPr>
          <p:cNvPr name="TextBox 10" id="10"/>
          <p:cNvSpPr txBox="true"/>
          <p:nvPr/>
        </p:nvSpPr>
        <p:spPr>
          <a:xfrm rot="0">
            <a:off x="1028700" y="8498205"/>
            <a:ext cx="14026710" cy="1111251"/>
          </a:xfrm>
          <a:prstGeom prst="rect">
            <a:avLst/>
          </a:prstGeom>
        </p:spPr>
        <p:txBody>
          <a:bodyPr anchor="t" rtlCol="false" tIns="0" lIns="0" bIns="0" rIns="0">
            <a:spAutoFit/>
          </a:bodyPr>
          <a:lstStyle/>
          <a:p>
            <a:pPr algn="ctr">
              <a:lnSpc>
                <a:spcPts val="9099"/>
              </a:lnSpc>
            </a:pPr>
            <a:r>
              <a:rPr lang="en-US" sz="6499">
                <a:solidFill>
                  <a:srgbClr val="000000"/>
                </a:solidFill>
                <a:latin typeface="Kenao Sans Serif"/>
                <a:ea typeface="Kenao Sans Serif"/>
                <a:cs typeface="Kenao Sans Serif"/>
                <a:sym typeface="Kenao Sans Serif"/>
              </a:rPr>
              <a:t>2024-2025</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63946"/>
        </a:solidFill>
      </p:bgPr>
    </p:bg>
    <p:spTree>
      <p:nvGrpSpPr>
        <p:cNvPr id="1" name=""/>
        <p:cNvGrpSpPr/>
        <p:nvPr/>
      </p:nvGrpSpPr>
      <p:grpSpPr>
        <a:xfrm>
          <a:off x="0" y="0"/>
          <a:ext cx="0" cy="0"/>
          <a:chOff x="0" y="0"/>
          <a:chExt cx="0" cy="0"/>
        </a:xfrm>
      </p:grpSpPr>
      <p:sp>
        <p:nvSpPr>
          <p:cNvPr name="Freeform 2" id="2"/>
          <p:cNvSpPr/>
          <p:nvPr/>
        </p:nvSpPr>
        <p:spPr>
          <a:xfrm flipH="false" flipV="false" rot="0">
            <a:off x="6291004" y="4728407"/>
            <a:ext cx="12192891" cy="5710993"/>
          </a:xfrm>
          <a:custGeom>
            <a:avLst/>
            <a:gdLst/>
            <a:ahLst/>
            <a:cxnLst/>
            <a:rect r="r" b="b" t="t" l="l"/>
            <a:pathLst>
              <a:path h="5710993" w="12192891">
                <a:moveTo>
                  <a:pt x="0" y="0"/>
                </a:moveTo>
                <a:lnTo>
                  <a:pt x="12192890" y="0"/>
                </a:lnTo>
                <a:lnTo>
                  <a:pt x="12192890" y="5710993"/>
                </a:lnTo>
                <a:lnTo>
                  <a:pt x="0" y="5710993"/>
                </a:lnTo>
                <a:lnTo>
                  <a:pt x="0" y="0"/>
                </a:lnTo>
                <a:close/>
              </a:path>
            </a:pathLst>
          </a:custGeom>
          <a:blipFill>
            <a:blip r:embed="rId2">
              <a:alphaModFix amt="6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488377" y="-236159"/>
            <a:ext cx="10799623" cy="5058404"/>
          </a:xfrm>
          <a:custGeom>
            <a:avLst/>
            <a:gdLst/>
            <a:ahLst/>
            <a:cxnLst/>
            <a:rect r="r" b="b" t="t" l="l"/>
            <a:pathLst>
              <a:path h="5058404" w="10799623">
                <a:moveTo>
                  <a:pt x="0" y="0"/>
                </a:moveTo>
                <a:lnTo>
                  <a:pt x="10799623" y="0"/>
                </a:lnTo>
                <a:lnTo>
                  <a:pt x="10799623" y="5058404"/>
                </a:lnTo>
                <a:lnTo>
                  <a:pt x="0" y="5058404"/>
                </a:lnTo>
                <a:lnTo>
                  <a:pt x="0" y="0"/>
                </a:lnTo>
                <a:close/>
              </a:path>
            </a:pathLst>
          </a:custGeom>
          <a:blipFill>
            <a:blip r:embed="rId2">
              <a:alphaModFix amt="49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3093021" y="12638"/>
            <a:ext cx="12400985" cy="10657096"/>
            <a:chOff x="0" y="0"/>
            <a:chExt cx="812800" cy="698500"/>
          </a:xfrm>
        </p:grpSpPr>
        <p:sp>
          <p:nvSpPr>
            <p:cNvPr name="Freeform 5" id="5"/>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blipFill>
              <a:blip r:embed="rId4">
                <a:alphaModFix amt="31999"/>
              </a:blip>
              <a:stretch>
                <a:fillRect l="0" t="-8181" r="0" b="-8181"/>
              </a:stretch>
            </a:blipFill>
          </p:spPr>
        </p:sp>
      </p:grpSp>
      <p:sp>
        <p:nvSpPr>
          <p:cNvPr name="Freeform 6" id="6"/>
          <p:cNvSpPr/>
          <p:nvPr/>
        </p:nvSpPr>
        <p:spPr>
          <a:xfrm flipH="false" flipV="false" rot="0">
            <a:off x="0" y="0"/>
            <a:ext cx="3378300" cy="5341186"/>
          </a:xfrm>
          <a:custGeom>
            <a:avLst/>
            <a:gdLst/>
            <a:ahLst/>
            <a:cxnLst/>
            <a:rect r="r" b="b" t="t" l="l"/>
            <a:pathLst>
              <a:path h="5341186" w="3378300">
                <a:moveTo>
                  <a:pt x="0" y="0"/>
                </a:moveTo>
                <a:lnTo>
                  <a:pt x="3378300" y="0"/>
                </a:lnTo>
                <a:lnTo>
                  <a:pt x="3378300" y="5341186"/>
                </a:lnTo>
                <a:lnTo>
                  <a:pt x="0" y="5341186"/>
                </a:lnTo>
                <a:lnTo>
                  <a:pt x="0" y="0"/>
                </a:lnTo>
                <a:close/>
              </a:path>
            </a:pathLst>
          </a:custGeom>
          <a:blipFill>
            <a:blip r:embed="rId5"/>
            <a:stretch>
              <a:fillRect l="0" t="0" r="0" b="0"/>
            </a:stretch>
          </a:blipFill>
        </p:spPr>
      </p:sp>
      <p:grpSp>
        <p:nvGrpSpPr>
          <p:cNvPr name="Group 7" id="7"/>
          <p:cNvGrpSpPr>
            <a:grpSpLocks noChangeAspect="true"/>
          </p:cNvGrpSpPr>
          <p:nvPr/>
        </p:nvGrpSpPr>
        <p:grpSpPr>
          <a:xfrm rot="0">
            <a:off x="6904756" y="0"/>
            <a:ext cx="3209449" cy="3209449"/>
            <a:chOff x="0" y="0"/>
            <a:chExt cx="6350889" cy="6350889"/>
          </a:xfrm>
        </p:grpSpPr>
        <p:sp>
          <p:nvSpPr>
            <p:cNvPr name="Freeform 8" id="8"/>
            <p:cNvSpPr/>
            <p:nvPr/>
          </p:nvSpPr>
          <p:spPr>
            <a:xfrm flipH="false" flipV="false" rot="0">
              <a:off x="63500" y="63500"/>
              <a:ext cx="6223889" cy="6223762"/>
            </a:xfrm>
            <a:custGeom>
              <a:avLst/>
              <a:gdLst/>
              <a:ahLst/>
              <a:cxnLst/>
              <a:rect r="r" b="b" t="t" l="l"/>
              <a:pathLst>
                <a:path h="6223762" w="6223889">
                  <a:moveTo>
                    <a:pt x="6223889" y="3111881"/>
                  </a:moveTo>
                  <a:cubicBezTo>
                    <a:pt x="6223889" y="4830572"/>
                    <a:pt x="4830572" y="6223762"/>
                    <a:pt x="3112008" y="6223762"/>
                  </a:cubicBezTo>
                  <a:cubicBezTo>
                    <a:pt x="1393444" y="6223762"/>
                    <a:pt x="0" y="4830572"/>
                    <a:pt x="0" y="3111881"/>
                  </a:cubicBezTo>
                  <a:cubicBezTo>
                    <a:pt x="0" y="1393190"/>
                    <a:pt x="1393317" y="0"/>
                    <a:pt x="3111881" y="0"/>
                  </a:cubicBezTo>
                  <a:cubicBezTo>
                    <a:pt x="4830445" y="0"/>
                    <a:pt x="6223889" y="1393317"/>
                    <a:pt x="6223889" y="3111881"/>
                  </a:cubicBezTo>
                  <a:close/>
                </a:path>
              </a:pathLst>
            </a:custGeom>
            <a:blipFill>
              <a:blip r:embed="rId6"/>
              <a:stretch>
                <a:fillRect l="0" t="-1" r="0" b="-1"/>
              </a:stretch>
            </a:blipFill>
          </p:spPr>
        </p:sp>
        <p:sp>
          <p:nvSpPr>
            <p:cNvPr name="Freeform 9" id="9"/>
            <p:cNvSpPr/>
            <p:nvPr/>
          </p:nvSpPr>
          <p:spPr>
            <a:xfrm flipH="false" flipV="false" rot="0">
              <a:off x="0" y="0"/>
              <a:ext cx="6350889" cy="6350762"/>
            </a:xfrm>
            <a:custGeom>
              <a:avLst/>
              <a:gdLst/>
              <a:ahLst/>
              <a:cxnLst/>
              <a:rect r="r" b="b" t="t" l="l"/>
              <a:pathLst>
                <a:path h="6350762" w="6350889">
                  <a:moveTo>
                    <a:pt x="6350889" y="3175381"/>
                  </a:moveTo>
                  <a:cubicBezTo>
                    <a:pt x="6350889" y="4023614"/>
                    <a:pt x="6020562" y="4821047"/>
                    <a:pt x="5420868" y="5420741"/>
                  </a:cubicBezTo>
                  <a:cubicBezTo>
                    <a:pt x="4821174" y="6020436"/>
                    <a:pt x="4023741" y="6350762"/>
                    <a:pt x="3175508" y="6350762"/>
                  </a:cubicBezTo>
                  <a:cubicBezTo>
                    <a:pt x="2327275" y="6350762"/>
                    <a:pt x="1529842" y="6020435"/>
                    <a:pt x="930148" y="5420741"/>
                  </a:cubicBezTo>
                  <a:cubicBezTo>
                    <a:pt x="330327" y="4821047"/>
                    <a:pt x="0" y="4023614"/>
                    <a:pt x="0" y="3175381"/>
                  </a:cubicBezTo>
                  <a:cubicBezTo>
                    <a:pt x="0" y="2327148"/>
                    <a:pt x="330327" y="1529715"/>
                    <a:pt x="930021" y="930021"/>
                  </a:cubicBezTo>
                  <a:cubicBezTo>
                    <a:pt x="1529715" y="330327"/>
                    <a:pt x="2327275" y="0"/>
                    <a:pt x="3175381" y="0"/>
                  </a:cubicBezTo>
                  <a:cubicBezTo>
                    <a:pt x="4023614" y="0"/>
                    <a:pt x="4821047" y="330327"/>
                    <a:pt x="5420741" y="930021"/>
                  </a:cubicBezTo>
                  <a:cubicBezTo>
                    <a:pt x="6020562" y="1529842"/>
                    <a:pt x="6350889" y="2327275"/>
                    <a:pt x="6350889" y="3175381"/>
                  </a:cubicBezTo>
                  <a:close/>
                </a:path>
              </a:pathLst>
            </a:custGeom>
            <a:blipFill>
              <a:blip r:embed="rId7"/>
              <a:stretch>
                <a:fillRect l="-30" t="0" r="-30" b="0"/>
              </a:stretch>
            </a:blipFill>
          </p:spPr>
        </p:sp>
      </p:grpSp>
      <p:grpSp>
        <p:nvGrpSpPr>
          <p:cNvPr name="Group 10" id="10"/>
          <p:cNvGrpSpPr/>
          <p:nvPr/>
        </p:nvGrpSpPr>
        <p:grpSpPr>
          <a:xfrm rot="0">
            <a:off x="298144" y="3209449"/>
            <a:ext cx="17328171" cy="7077551"/>
            <a:chOff x="0" y="0"/>
            <a:chExt cx="4563798" cy="1864046"/>
          </a:xfrm>
        </p:grpSpPr>
        <p:sp>
          <p:nvSpPr>
            <p:cNvPr name="Freeform 11" id="11"/>
            <p:cNvSpPr/>
            <p:nvPr/>
          </p:nvSpPr>
          <p:spPr>
            <a:xfrm flipH="false" flipV="false" rot="0">
              <a:off x="0" y="0"/>
              <a:ext cx="4563798" cy="1864046"/>
            </a:xfrm>
            <a:custGeom>
              <a:avLst/>
              <a:gdLst/>
              <a:ahLst/>
              <a:cxnLst/>
              <a:rect r="r" b="b" t="t" l="l"/>
              <a:pathLst>
                <a:path h="1864046" w="4563798">
                  <a:moveTo>
                    <a:pt x="0" y="0"/>
                  </a:moveTo>
                  <a:lnTo>
                    <a:pt x="4563798" y="0"/>
                  </a:lnTo>
                  <a:lnTo>
                    <a:pt x="4563798" y="1864046"/>
                  </a:lnTo>
                  <a:lnTo>
                    <a:pt x="0" y="1864046"/>
                  </a:lnTo>
                  <a:close/>
                </a:path>
              </a:pathLst>
            </a:custGeom>
            <a:solidFill>
              <a:srgbClr val="FFFFFF"/>
            </a:solidFill>
          </p:spPr>
        </p:sp>
        <p:sp>
          <p:nvSpPr>
            <p:cNvPr name="TextBox 12" id="12"/>
            <p:cNvSpPr txBox="true"/>
            <p:nvPr/>
          </p:nvSpPr>
          <p:spPr>
            <a:xfrm>
              <a:off x="0" y="-57150"/>
              <a:ext cx="4563798" cy="1921196"/>
            </a:xfrm>
            <a:prstGeom prst="rect">
              <a:avLst/>
            </a:prstGeom>
          </p:spPr>
          <p:txBody>
            <a:bodyPr anchor="ctr" rtlCol="false" tIns="50800" lIns="50800" bIns="50800" rIns="50800"/>
            <a:lstStyle/>
            <a:p>
              <a:pPr algn="ctr">
                <a:lnSpc>
                  <a:spcPts val="3359"/>
                </a:lnSpc>
              </a:pPr>
            </a:p>
          </p:txBody>
        </p:sp>
      </p:grpSp>
      <p:sp>
        <p:nvSpPr>
          <p:cNvPr name="TextBox 13" id="13"/>
          <p:cNvSpPr txBox="true"/>
          <p:nvPr/>
        </p:nvSpPr>
        <p:spPr>
          <a:xfrm rot="0">
            <a:off x="10716822" y="1117900"/>
            <a:ext cx="6909493" cy="1175143"/>
          </a:xfrm>
          <a:prstGeom prst="rect">
            <a:avLst/>
          </a:prstGeom>
        </p:spPr>
        <p:txBody>
          <a:bodyPr anchor="t" rtlCol="false" tIns="0" lIns="0" bIns="0" rIns="0">
            <a:spAutoFit/>
          </a:bodyPr>
          <a:lstStyle/>
          <a:p>
            <a:pPr algn="ctr">
              <a:lnSpc>
                <a:spcPts val="9495"/>
              </a:lnSpc>
            </a:pPr>
            <a:r>
              <a:rPr lang="en-US" sz="6782">
                <a:solidFill>
                  <a:srgbClr val="FFFFFF"/>
                </a:solidFill>
                <a:latin typeface="Higuen Elegant Serif"/>
                <a:ea typeface="Higuen Elegant Serif"/>
                <a:cs typeface="Higuen Elegant Serif"/>
                <a:sym typeface="Higuen Elegant Serif"/>
              </a:rPr>
              <a:t>Nos prestations</a:t>
            </a:r>
          </a:p>
        </p:txBody>
      </p:sp>
      <p:sp>
        <p:nvSpPr>
          <p:cNvPr name="TextBox 14" id="14"/>
          <p:cNvSpPr txBox="true"/>
          <p:nvPr/>
        </p:nvSpPr>
        <p:spPr>
          <a:xfrm rot="0">
            <a:off x="845380" y="3584834"/>
            <a:ext cx="16233700" cy="6854566"/>
          </a:xfrm>
          <a:prstGeom prst="rect">
            <a:avLst/>
          </a:prstGeom>
        </p:spPr>
        <p:txBody>
          <a:bodyPr anchor="t" rtlCol="false" tIns="0" lIns="0" bIns="0" rIns="0">
            <a:spAutoFit/>
          </a:bodyPr>
          <a:lstStyle/>
          <a:p>
            <a:pPr algn="just">
              <a:lnSpc>
                <a:spcPts val="3200"/>
              </a:lnSpc>
            </a:pPr>
            <a:r>
              <a:rPr lang="en-US" sz="2285">
                <a:solidFill>
                  <a:srgbClr val="000000"/>
                </a:solidFill>
                <a:latin typeface="Lovelace"/>
                <a:ea typeface="Lovelace"/>
                <a:cs typeface="Lovelace"/>
                <a:sym typeface="Lovelace"/>
              </a:rPr>
              <a:t>Nous proposons à notre clientèle une gamme complète de prestations sur mesure, conçues pour sublimer chaque instant romantique :</a:t>
            </a:r>
          </a:p>
          <a:p>
            <a:pPr algn="just" marL="493487" indent="-246744" lvl="1">
              <a:lnSpc>
                <a:spcPts val="3200"/>
              </a:lnSpc>
              <a:buFont typeface="Arial"/>
              <a:buChar char="•"/>
            </a:pPr>
            <a:r>
              <a:rPr lang="en-US" b="true" sz="2285">
                <a:solidFill>
                  <a:srgbClr val="000000"/>
                </a:solidFill>
                <a:latin typeface="Lovelace Bold"/>
                <a:ea typeface="Lovelace Bold"/>
                <a:cs typeface="Lovelace Bold"/>
                <a:sym typeface="Lovelace Bold"/>
              </a:rPr>
              <a:t>Décoration événementielle personnalisée;</a:t>
            </a:r>
          </a:p>
          <a:p>
            <a:pPr algn="just">
              <a:lnSpc>
                <a:spcPts val="3200"/>
              </a:lnSpc>
            </a:pPr>
            <a:r>
              <a:rPr lang="en-US" sz="2285">
                <a:solidFill>
                  <a:srgbClr val="000000"/>
                </a:solidFill>
                <a:latin typeface="Lovelace"/>
                <a:ea typeface="Lovelace"/>
                <a:cs typeface="Lovelace"/>
                <a:sym typeface="Lovelace"/>
              </a:rPr>
              <a:t>Création d’ambiances uniques et élégantes, adaptées à chaque occasion et à vos envies.</a:t>
            </a:r>
          </a:p>
          <a:p>
            <a:pPr algn="just">
              <a:lnSpc>
                <a:spcPts val="3200"/>
              </a:lnSpc>
            </a:pPr>
          </a:p>
          <a:p>
            <a:pPr algn="just" marL="493487" indent="-246744" lvl="1">
              <a:lnSpc>
                <a:spcPts val="3200"/>
              </a:lnSpc>
              <a:buFont typeface="Arial"/>
              <a:buChar char="•"/>
            </a:pPr>
            <a:r>
              <a:rPr lang="en-US" b="true" sz="2285">
                <a:solidFill>
                  <a:srgbClr val="000000"/>
                </a:solidFill>
                <a:latin typeface="Lovelace Bold"/>
                <a:ea typeface="Lovelace Bold"/>
                <a:cs typeface="Lovelace Bold"/>
                <a:sym typeface="Lovelace Bold"/>
              </a:rPr>
              <a:t>Service Do It Yourself (DIY);</a:t>
            </a:r>
          </a:p>
          <a:p>
            <a:pPr algn="just">
              <a:lnSpc>
                <a:spcPts val="3200"/>
              </a:lnSpc>
            </a:pPr>
            <a:r>
              <a:rPr lang="en-US" sz="2285">
                <a:solidFill>
                  <a:srgbClr val="000000"/>
                </a:solidFill>
                <a:latin typeface="Lovelace"/>
                <a:ea typeface="Lovelace"/>
                <a:cs typeface="Lovelace"/>
                <a:sym typeface="Lovelace"/>
              </a:rPr>
              <a:t> Kits de décoration raffinés, prêts à l’emploi, pour réaliser vous-même un moment inoubliable.</a:t>
            </a:r>
          </a:p>
          <a:p>
            <a:pPr algn="just">
              <a:lnSpc>
                <a:spcPts val="3200"/>
              </a:lnSpc>
            </a:pPr>
          </a:p>
          <a:p>
            <a:pPr algn="just" marL="493487" indent="-246744" lvl="1">
              <a:lnSpc>
                <a:spcPts val="3200"/>
              </a:lnSpc>
              <a:buFont typeface="Arial"/>
              <a:buChar char="•"/>
            </a:pPr>
            <a:r>
              <a:rPr lang="en-US" b="true" sz="2285">
                <a:solidFill>
                  <a:srgbClr val="000000"/>
                </a:solidFill>
                <a:latin typeface="Lovelace Bold"/>
                <a:ea typeface="Lovelace Bold"/>
                <a:cs typeface="Lovelace Bold"/>
                <a:sym typeface="Lovelace Bold"/>
              </a:rPr>
              <a:t>Surprise Events;</a:t>
            </a:r>
          </a:p>
          <a:p>
            <a:pPr algn="just">
              <a:lnSpc>
                <a:spcPts val="3200"/>
              </a:lnSpc>
            </a:pPr>
            <a:r>
              <a:rPr lang="en-US" sz="2285">
                <a:solidFill>
                  <a:srgbClr val="000000"/>
                </a:solidFill>
                <a:latin typeface="Lovelace"/>
                <a:ea typeface="Lovelace"/>
                <a:cs typeface="Lovelace"/>
                <a:sym typeface="Lovelace"/>
              </a:rPr>
              <a:t> Organisation clé en main de moments secrets et personnalisés, pour surprendre et émouvoir.</a:t>
            </a:r>
          </a:p>
          <a:p>
            <a:pPr algn="just">
              <a:lnSpc>
                <a:spcPts val="3200"/>
              </a:lnSpc>
            </a:pPr>
          </a:p>
          <a:p>
            <a:pPr algn="just" marL="493487" indent="-246744" lvl="1">
              <a:lnSpc>
                <a:spcPts val="3200"/>
              </a:lnSpc>
              <a:buFont typeface="Arial"/>
              <a:buChar char="•"/>
            </a:pPr>
            <a:r>
              <a:rPr lang="en-US" b="true" sz="2285">
                <a:solidFill>
                  <a:srgbClr val="000000"/>
                </a:solidFill>
                <a:latin typeface="Lovelace Bold"/>
                <a:ea typeface="Lovelace Bold"/>
                <a:cs typeface="Lovelace Bold"/>
                <a:sym typeface="Lovelace Bold"/>
              </a:rPr>
              <a:t>Service gastronomique;</a:t>
            </a:r>
          </a:p>
          <a:p>
            <a:pPr algn="just">
              <a:lnSpc>
                <a:spcPts val="3200"/>
              </a:lnSpc>
            </a:pPr>
            <a:r>
              <a:rPr lang="en-US" sz="2285">
                <a:solidFill>
                  <a:srgbClr val="000000"/>
                </a:solidFill>
                <a:latin typeface="Lovelace"/>
                <a:ea typeface="Lovelace"/>
                <a:cs typeface="Lovelace"/>
                <a:sym typeface="Lovelace"/>
              </a:rPr>
              <a:t> Expériences culinaires sensuelles, en partenariat avec des chefs privés et traiteurs de qualité.</a:t>
            </a:r>
          </a:p>
          <a:p>
            <a:pPr algn="just">
              <a:lnSpc>
                <a:spcPts val="3200"/>
              </a:lnSpc>
            </a:pPr>
          </a:p>
          <a:p>
            <a:pPr algn="just" marL="493487" indent="-246744" lvl="1">
              <a:lnSpc>
                <a:spcPts val="3200"/>
              </a:lnSpc>
              <a:buFont typeface="Arial"/>
              <a:buChar char="•"/>
            </a:pPr>
            <a:r>
              <a:rPr lang="en-US" b="true" sz="2285">
                <a:solidFill>
                  <a:srgbClr val="000000"/>
                </a:solidFill>
                <a:latin typeface="Lovelace Bold"/>
                <a:ea typeface="Lovelace Bold"/>
                <a:cs typeface="Lovelace Bold"/>
                <a:sym typeface="Lovelace Bold"/>
              </a:rPr>
              <a:t>Location de matériel événementiel.</a:t>
            </a:r>
          </a:p>
          <a:p>
            <a:pPr algn="just">
              <a:lnSpc>
                <a:spcPts val="3200"/>
              </a:lnSpc>
            </a:pPr>
            <a:r>
              <a:rPr lang="en-US" sz="2285">
                <a:solidFill>
                  <a:srgbClr val="000000"/>
                </a:solidFill>
                <a:latin typeface="Lovelace"/>
                <a:ea typeface="Lovelace"/>
                <a:cs typeface="Lovelace"/>
                <a:sym typeface="Lovelace"/>
              </a:rPr>
              <a:t>Mise à disposition d’un large choix de mobilier et d’accessoires pour créer l’ambiance parfaite.</a:t>
            </a:r>
          </a:p>
          <a:p>
            <a:pPr algn="just">
              <a:lnSpc>
                <a:spcPts val="3200"/>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63946"/>
        </a:solidFill>
      </p:bgPr>
    </p:bg>
    <p:spTree>
      <p:nvGrpSpPr>
        <p:cNvPr id="1" name=""/>
        <p:cNvGrpSpPr/>
        <p:nvPr/>
      </p:nvGrpSpPr>
      <p:grpSpPr>
        <a:xfrm>
          <a:off x="0" y="0"/>
          <a:ext cx="0" cy="0"/>
          <a:chOff x="0" y="0"/>
          <a:chExt cx="0" cy="0"/>
        </a:xfrm>
      </p:grpSpPr>
      <p:sp>
        <p:nvSpPr>
          <p:cNvPr name="Freeform 2" id="2"/>
          <p:cNvSpPr/>
          <p:nvPr/>
        </p:nvSpPr>
        <p:spPr>
          <a:xfrm flipH="false" flipV="false" rot="0">
            <a:off x="6291004" y="4728407"/>
            <a:ext cx="12192891" cy="5710993"/>
          </a:xfrm>
          <a:custGeom>
            <a:avLst/>
            <a:gdLst/>
            <a:ahLst/>
            <a:cxnLst/>
            <a:rect r="r" b="b" t="t" l="l"/>
            <a:pathLst>
              <a:path h="5710993" w="12192891">
                <a:moveTo>
                  <a:pt x="0" y="0"/>
                </a:moveTo>
                <a:lnTo>
                  <a:pt x="12192890" y="0"/>
                </a:lnTo>
                <a:lnTo>
                  <a:pt x="12192890" y="5710993"/>
                </a:lnTo>
                <a:lnTo>
                  <a:pt x="0" y="5710993"/>
                </a:lnTo>
                <a:lnTo>
                  <a:pt x="0" y="0"/>
                </a:lnTo>
                <a:close/>
              </a:path>
            </a:pathLst>
          </a:custGeom>
          <a:blipFill>
            <a:blip r:embed="rId2">
              <a:alphaModFix amt="6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488377" y="-236159"/>
            <a:ext cx="10799623" cy="5058404"/>
          </a:xfrm>
          <a:custGeom>
            <a:avLst/>
            <a:gdLst/>
            <a:ahLst/>
            <a:cxnLst/>
            <a:rect r="r" b="b" t="t" l="l"/>
            <a:pathLst>
              <a:path h="5058404" w="10799623">
                <a:moveTo>
                  <a:pt x="0" y="0"/>
                </a:moveTo>
                <a:lnTo>
                  <a:pt x="10799623" y="0"/>
                </a:lnTo>
                <a:lnTo>
                  <a:pt x="10799623" y="5058404"/>
                </a:lnTo>
                <a:lnTo>
                  <a:pt x="0" y="5058404"/>
                </a:lnTo>
                <a:lnTo>
                  <a:pt x="0" y="0"/>
                </a:lnTo>
                <a:close/>
              </a:path>
            </a:pathLst>
          </a:custGeom>
          <a:blipFill>
            <a:blip r:embed="rId2">
              <a:alphaModFix amt="49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3093021" y="12638"/>
            <a:ext cx="12400985" cy="10657096"/>
            <a:chOff x="0" y="0"/>
            <a:chExt cx="812800" cy="698500"/>
          </a:xfrm>
        </p:grpSpPr>
        <p:sp>
          <p:nvSpPr>
            <p:cNvPr name="Freeform 5" id="5"/>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blipFill>
              <a:blip r:embed="rId4">
                <a:alphaModFix amt="31999"/>
              </a:blip>
              <a:stretch>
                <a:fillRect l="0" t="-8181" r="0" b="-8181"/>
              </a:stretch>
            </a:blipFill>
          </p:spPr>
        </p:sp>
      </p:grpSp>
      <p:sp>
        <p:nvSpPr>
          <p:cNvPr name="Freeform 6" id="6"/>
          <p:cNvSpPr/>
          <p:nvPr/>
        </p:nvSpPr>
        <p:spPr>
          <a:xfrm flipH="false" flipV="false" rot="0">
            <a:off x="0" y="0"/>
            <a:ext cx="3378300" cy="5341186"/>
          </a:xfrm>
          <a:custGeom>
            <a:avLst/>
            <a:gdLst/>
            <a:ahLst/>
            <a:cxnLst/>
            <a:rect r="r" b="b" t="t" l="l"/>
            <a:pathLst>
              <a:path h="5341186" w="3378300">
                <a:moveTo>
                  <a:pt x="0" y="0"/>
                </a:moveTo>
                <a:lnTo>
                  <a:pt x="3378300" y="0"/>
                </a:lnTo>
                <a:lnTo>
                  <a:pt x="3378300" y="5341186"/>
                </a:lnTo>
                <a:lnTo>
                  <a:pt x="0" y="5341186"/>
                </a:lnTo>
                <a:lnTo>
                  <a:pt x="0" y="0"/>
                </a:lnTo>
                <a:close/>
              </a:path>
            </a:pathLst>
          </a:custGeom>
          <a:blipFill>
            <a:blip r:embed="rId5"/>
            <a:stretch>
              <a:fillRect l="0" t="0" r="0" b="0"/>
            </a:stretch>
          </a:blipFill>
        </p:spPr>
      </p:sp>
      <p:grpSp>
        <p:nvGrpSpPr>
          <p:cNvPr name="Group 7" id="7"/>
          <p:cNvGrpSpPr>
            <a:grpSpLocks noChangeAspect="true"/>
          </p:cNvGrpSpPr>
          <p:nvPr/>
        </p:nvGrpSpPr>
        <p:grpSpPr>
          <a:xfrm rot="0">
            <a:off x="7488377" y="48960"/>
            <a:ext cx="2975347" cy="2975347"/>
            <a:chOff x="0" y="0"/>
            <a:chExt cx="6350889" cy="6350889"/>
          </a:xfrm>
        </p:grpSpPr>
        <p:sp>
          <p:nvSpPr>
            <p:cNvPr name="Freeform 8" id="8"/>
            <p:cNvSpPr/>
            <p:nvPr/>
          </p:nvSpPr>
          <p:spPr>
            <a:xfrm flipH="false" flipV="false" rot="0">
              <a:off x="63500" y="63500"/>
              <a:ext cx="6223889" cy="6223762"/>
            </a:xfrm>
            <a:custGeom>
              <a:avLst/>
              <a:gdLst/>
              <a:ahLst/>
              <a:cxnLst/>
              <a:rect r="r" b="b" t="t" l="l"/>
              <a:pathLst>
                <a:path h="6223762" w="6223889">
                  <a:moveTo>
                    <a:pt x="6223889" y="3111881"/>
                  </a:moveTo>
                  <a:cubicBezTo>
                    <a:pt x="6223889" y="4830572"/>
                    <a:pt x="4830572" y="6223762"/>
                    <a:pt x="3112008" y="6223762"/>
                  </a:cubicBezTo>
                  <a:cubicBezTo>
                    <a:pt x="1393444" y="6223762"/>
                    <a:pt x="0" y="4830572"/>
                    <a:pt x="0" y="3111881"/>
                  </a:cubicBezTo>
                  <a:cubicBezTo>
                    <a:pt x="0" y="1393190"/>
                    <a:pt x="1393317" y="0"/>
                    <a:pt x="3111881" y="0"/>
                  </a:cubicBezTo>
                  <a:cubicBezTo>
                    <a:pt x="4830445" y="0"/>
                    <a:pt x="6223889" y="1393317"/>
                    <a:pt x="6223889" y="3111881"/>
                  </a:cubicBezTo>
                  <a:close/>
                </a:path>
              </a:pathLst>
            </a:custGeom>
            <a:blipFill>
              <a:blip r:embed="rId6"/>
              <a:stretch>
                <a:fillRect l="0" t="-1" r="0" b="-1"/>
              </a:stretch>
            </a:blipFill>
          </p:spPr>
        </p:sp>
        <p:sp>
          <p:nvSpPr>
            <p:cNvPr name="Freeform 9" id="9"/>
            <p:cNvSpPr/>
            <p:nvPr/>
          </p:nvSpPr>
          <p:spPr>
            <a:xfrm flipH="false" flipV="false" rot="0">
              <a:off x="0" y="0"/>
              <a:ext cx="6350889" cy="6350762"/>
            </a:xfrm>
            <a:custGeom>
              <a:avLst/>
              <a:gdLst/>
              <a:ahLst/>
              <a:cxnLst/>
              <a:rect r="r" b="b" t="t" l="l"/>
              <a:pathLst>
                <a:path h="6350762" w="6350889">
                  <a:moveTo>
                    <a:pt x="6350889" y="3175381"/>
                  </a:moveTo>
                  <a:cubicBezTo>
                    <a:pt x="6350889" y="4023614"/>
                    <a:pt x="6020562" y="4821047"/>
                    <a:pt x="5420868" y="5420741"/>
                  </a:cubicBezTo>
                  <a:cubicBezTo>
                    <a:pt x="4821174" y="6020436"/>
                    <a:pt x="4023741" y="6350762"/>
                    <a:pt x="3175508" y="6350762"/>
                  </a:cubicBezTo>
                  <a:cubicBezTo>
                    <a:pt x="2327275" y="6350762"/>
                    <a:pt x="1529842" y="6020435"/>
                    <a:pt x="930148" y="5420741"/>
                  </a:cubicBezTo>
                  <a:cubicBezTo>
                    <a:pt x="330327" y="4821047"/>
                    <a:pt x="0" y="4023614"/>
                    <a:pt x="0" y="3175381"/>
                  </a:cubicBezTo>
                  <a:cubicBezTo>
                    <a:pt x="0" y="2327148"/>
                    <a:pt x="330327" y="1529715"/>
                    <a:pt x="930021" y="930021"/>
                  </a:cubicBezTo>
                  <a:cubicBezTo>
                    <a:pt x="1529715" y="330327"/>
                    <a:pt x="2327275" y="0"/>
                    <a:pt x="3175381" y="0"/>
                  </a:cubicBezTo>
                  <a:cubicBezTo>
                    <a:pt x="4023614" y="0"/>
                    <a:pt x="4821047" y="330327"/>
                    <a:pt x="5420741" y="930021"/>
                  </a:cubicBezTo>
                  <a:cubicBezTo>
                    <a:pt x="6020562" y="1529842"/>
                    <a:pt x="6350889" y="2327275"/>
                    <a:pt x="6350889" y="3175381"/>
                  </a:cubicBezTo>
                  <a:close/>
                </a:path>
              </a:pathLst>
            </a:custGeom>
            <a:blipFill>
              <a:blip r:embed="rId7"/>
              <a:stretch>
                <a:fillRect l="-30" t="0" r="-30" b="0"/>
              </a:stretch>
            </a:blipFill>
          </p:spPr>
        </p:sp>
      </p:grpSp>
      <p:grpSp>
        <p:nvGrpSpPr>
          <p:cNvPr name="Group 10" id="10"/>
          <p:cNvGrpSpPr>
            <a:grpSpLocks noChangeAspect="true"/>
          </p:cNvGrpSpPr>
          <p:nvPr/>
        </p:nvGrpSpPr>
        <p:grpSpPr>
          <a:xfrm rot="0">
            <a:off x="15653975" y="6943310"/>
            <a:ext cx="2859796" cy="2859784"/>
            <a:chOff x="0" y="0"/>
            <a:chExt cx="6350025" cy="6350000"/>
          </a:xfrm>
        </p:grpSpPr>
        <p:sp>
          <p:nvSpPr>
            <p:cNvPr name="Freeform 11" id="11"/>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8"/>
              <a:stretch>
                <a:fillRect l="0" t="0" r="0" b="0"/>
              </a:stretch>
            </a:blipFill>
          </p:spPr>
        </p:sp>
      </p:grpSp>
      <p:grpSp>
        <p:nvGrpSpPr>
          <p:cNvPr name="Group 12" id="12"/>
          <p:cNvGrpSpPr>
            <a:grpSpLocks noChangeAspect="true"/>
          </p:cNvGrpSpPr>
          <p:nvPr/>
        </p:nvGrpSpPr>
        <p:grpSpPr>
          <a:xfrm rot="0">
            <a:off x="12584630" y="6943310"/>
            <a:ext cx="2859796" cy="2859784"/>
            <a:chOff x="0" y="0"/>
            <a:chExt cx="6350025" cy="6350000"/>
          </a:xfrm>
        </p:grpSpPr>
        <p:sp>
          <p:nvSpPr>
            <p:cNvPr name="Freeform 13" id="13"/>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9"/>
              <a:stretch>
                <a:fillRect l="0" t="0" r="0" b="0"/>
              </a:stretch>
            </a:blipFill>
          </p:spPr>
        </p:sp>
      </p:grpSp>
      <p:grpSp>
        <p:nvGrpSpPr>
          <p:cNvPr name="Group 14" id="14"/>
          <p:cNvGrpSpPr>
            <a:grpSpLocks noChangeAspect="true"/>
          </p:cNvGrpSpPr>
          <p:nvPr/>
        </p:nvGrpSpPr>
        <p:grpSpPr>
          <a:xfrm rot="0">
            <a:off x="9515284" y="6943310"/>
            <a:ext cx="2859796" cy="2859784"/>
            <a:chOff x="0" y="0"/>
            <a:chExt cx="6350025" cy="6350000"/>
          </a:xfrm>
        </p:grpSpPr>
        <p:sp>
          <p:nvSpPr>
            <p:cNvPr name="Freeform 15" id="15"/>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10"/>
              <a:stretch>
                <a:fillRect l="0" t="0" r="0" b="0"/>
              </a:stretch>
            </a:blipFill>
          </p:spPr>
        </p:sp>
      </p:grpSp>
      <p:grpSp>
        <p:nvGrpSpPr>
          <p:cNvPr name="Group 16" id="16"/>
          <p:cNvGrpSpPr>
            <a:grpSpLocks noChangeAspect="true"/>
          </p:cNvGrpSpPr>
          <p:nvPr/>
        </p:nvGrpSpPr>
        <p:grpSpPr>
          <a:xfrm rot="0">
            <a:off x="6456513" y="6943310"/>
            <a:ext cx="2859796" cy="2859784"/>
            <a:chOff x="0" y="0"/>
            <a:chExt cx="6350025" cy="6350000"/>
          </a:xfrm>
        </p:grpSpPr>
        <p:sp>
          <p:nvSpPr>
            <p:cNvPr name="Freeform 17" id="17"/>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0" t="0" r="0" b="0"/>
              </a:stretch>
            </a:blipFill>
          </p:spPr>
        </p:sp>
      </p:grpSp>
      <p:grpSp>
        <p:nvGrpSpPr>
          <p:cNvPr name="Group 18" id="18"/>
          <p:cNvGrpSpPr>
            <a:grpSpLocks noChangeAspect="true"/>
          </p:cNvGrpSpPr>
          <p:nvPr/>
        </p:nvGrpSpPr>
        <p:grpSpPr>
          <a:xfrm rot="0">
            <a:off x="3431208" y="6943310"/>
            <a:ext cx="2859796" cy="2859784"/>
            <a:chOff x="0" y="0"/>
            <a:chExt cx="6350025" cy="6350000"/>
          </a:xfrm>
        </p:grpSpPr>
        <p:sp>
          <p:nvSpPr>
            <p:cNvPr name="Freeform 19" id="19"/>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11"/>
              <a:stretch>
                <a:fillRect l="0" t="0" r="0" b="0"/>
              </a:stretch>
            </a:blipFill>
          </p:spPr>
        </p:sp>
      </p:grpSp>
      <p:grpSp>
        <p:nvGrpSpPr>
          <p:cNvPr name="Group 20" id="20"/>
          <p:cNvGrpSpPr>
            <a:grpSpLocks noChangeAspect="true"/>
          </p:cNvGrpSpPr>
          <p:nvPr/>
        </p:nvGrpSpPr>
        <p:grpSpPr>
          <a:xfrm rot="0">
            <a:off x="213495" y="6943310"/>
            <a:ext cx="2859796" cy="2859784"/>
            <a:chOff x="0" y="0"/>
            <a:chExt cx="6350025" cy="6350000"/>
          </a:xfrm>
        </p:grpSpPr>
        <p:sp>
          <p:nvSpPr>
            <p:cNvPr name="Freeform 21" id="21"/>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12"/>
              <a:stretch>
                <a:fillRect l="0" t="0" r="0" b="0"/>
              </a:stretch>
            </a:blipFill>
          </p:spPr>
        </p:sp>
      </p:grpSp>
      <p:grpSp>
        <p:nvGrpSpPr>
          <p:cNvPr name="Group 22" id="22"/>
          <p:cNvGrpSpPr/>
          <p:nvPr/>
        </p:nvGrpSpPr>
        <p:grpSpPr>
          <a:xfrm rot="0">
            <a:off x="213495" y="3209449"/>
            <a:ext cx="7870437" cy="3432252"/>
            <a:chOff x="0" y="0"/>
            <a:chExt cx="2072872" cy="903968"/>
          </a:xfrm>
        </p:grpSpPr>
        <p:sp>
          <p:nvSpPr>
            <p:cNvPr name="Freeform 23" id="23"/>
            <p:cNvSpPr/>
            <p:nvPr/>
          </p:nvSpPr>
          <p:spPr>
            <a:xfrm flipH="false" flipV="false" rot="0">
              <a:off x="0" y="0"/>
              <a:ext cx="2072872" cy="903968"/>
            </a:xfrm>
            <a:custGeom>
              <a:avLst/>
              <a:gdLst/>
              <a:ahLst/>
              <a:cxnLst/>
              <a:rect r="r" b="b" t="t" l="l"/>
              <a:pathLst>
                <a:path h="903968" w="2072872">
                  <a:moveTo>
                    <a:pt x="0" y="0"/>
                  </a:moveTo>
                  <a:lnTo>
                    <a:pt x="2072872" y="0"/>
                  </a:lnTo>
                  <a:lnTo>
                    <a:pt x="2072872" y="903968"/>
                  </a:lnTo>
                  <a:lnTo>
                    <a:pt x="0" y="903968"/>
                  </a:lnTo>
                  <a:close/>
                </a:path>
              </a:pathLst>
            </a:custGeom>
            <a:solidFill>
              <a:srgbClr val="FAF4F4"/>
            </a:solidFill>
          </p:spPr>
        </p:sp>
        <p:sp>
          <p:nvSpPr>
            <p:cNvPr name="TextBox 24" id="24"/>
            <p:cNvSpPr txBox="true"/>
            <p:nvPr/>
          </p:nvSpPr>
          <p:spPr>
            <a:xfrm>
              <a:off x="0" y="-57150"/>
              <a:ext cx="2072872" cy="961118"/>
            </a:xfrm>
            <a:prstGeom prst="rect">
              <a:avLst/>
            </a:prstGeom>
          </p:spPr>
          <p:txBody>
            <a:bodyPr anchor="ctr" rtlCol="false" tIns="50800" lIns="50800" bIns="50800" rIns="50800"/>
            <a:lstStyle/>
            <a:p>
              <a:pPr algn="ctr">
                <a:lnSpc>
                  <a:spcPts val="3359"/>
                </a:lnSpc>
              </a:pPr>
            </a:p>
          </p:txBody>
        </p:sp>
      </p:grpSp>
      <p:grpSp>
        <p:nvGrpSpPr>
          <p:cNvPr name="Group 25" id="25"/>
          <p:cNvGrpSpPr/>
          <p:nvPr/>
        </p:nvGrpSpPr>
        <p:grpSpPr>
          <a:xfrm rot="0">
            <a:off x="10037532" y="3329107"/>
            <a:ext cx="7953990" cy="3312594"/>
            <a:chOff x="0" y="0"/>
            <a:chExt cx="2094878" cy="872453"/>
          </a:xfrm>
        </p:grpSpPr>
        <p:sp>
          <p:nvSpPr>
            <p:cNvPr name="Freeform 26" id="26"/>
            <p:cNvSpPr/>
            <p:nvPr/>
          </p:nvSpPr>
          <p:spPr>
            <a:xfrm flipH="false" flipV="false" rot="0">
              <a:off x="0" y="0"/>
              <a:ext cx="2094878" cy="872453"/>
            </a:xfrm>
            <a:custGeom>
              <a:avLst/>
              <a:gdLst/>
              <a:ahLst/>
              <a:cxnLst/>
              <a:rect r="r" b="b" t="t" l="l"/>
              <a:pathLst>
                <a:path h="872453" w="2094878">
                  <a:moveTo>
                    <a:pt x="0" y="0"/>
                  </a:moveTo>
                  <a:lnTo>
                    <a:pt x="2094878" y="0"/>
                  </a:lnTo>
                  <a:lnTo>
                    <a:pt x="2094878" y="872453"/>
                  </a:lnTo>
                  <a:lnTo>
                    <a:pt x="0" y="872453"/>
                  </a:lnTo>
                  <a:close/>
                </a:path>
              </a:pathLst>
            </a:custGeom>
            <a:solidFill>
              <a:srgbClr val="FAF4F4"/>
            </a:solidFill>
          </p:spPr>
        </p:sp>
        <p:sp>
          <p:nvSpPr>
            <p:cNvPr name="TextBox 27" id="27"/>
            <p:cNvSpPr txBox="true"/>
            <p:nvPr/>
          </p:nvSpPr>
          <p:spPr>
            <a:xfrm>
              <a:off x="0" y="-57150"/>
              <a:ext cx="2094878" cy="929603"/>
            </a:xfrm>
            <a:prstGeom prst="rect">
              <a:avLst/>
            </a:prstGeom>
          </p:spPr>
          <p:txBody>
            <a:bodyPr anchor="ctr" rtlCol="false" tIns="50800" lIns="50800" bIns="50800" rIns="50800"/>
            <a:lstStyle/>
            <a:p>
              <a:pPr algn="ctr">
                <a:lnSpc>
                  <a:spcPts val="3359"/>
                </a:lnSpc>
              </a:pPr>
            </a:p>
          </p:txBody>
        </p:sp>
      </p:grpSp>
      <p:sp>
        <p:nvSpPr>
          <p:cNvPr name="TextBox 28" id="28"/>
          <p:cNvSpPr txBox="true"/>
          <p:nvPr/>
        </p:nvSpPr>
        <p:spPr>
          <a:xfrm rot="0">
            <a:off x="10559781" y="473177"/>
            <a:ext cx="6909493" cy="2379680"/>
          </a:xfrm>
          <a:prstGeom prst="rect">
            <a:avLst/>
          </a:prstGeom>
        </p:spPr>
        <p:txBody>
          <a:bodyPr anchor="t" rtlCol="false" tIns="0" lIns="0" bIns="0" rIns="0">
            <a:spAutoFit/>
          </a:bodyPr>
          <a:lstStyle/>
          <a:p>
            <a:pPr algn="ctr">
              <a:lnSpc>
                <a:spcPts val="9495"/>
              </a:lnSpc>
            </a:pPr>
            <a:r>
              <a:rPr lang="en-US" sz="6782">
                <a:solidFill>
                  <a:srgbClr val="FFFFFF"/>
                </a:solidFill>
                <a:latin typeface="Higuen Elegant Serif"/>
                <a:ea typeface="Higuen Elegant Serif"/>
                <a:cs typeface="Higuen Elegant Serif"/>
                <a:sym typeface="Higuen Elegant Serif"/>
              </a:rPr>
              <a:t>Décoration </a:t>
            </a:r>
          </a:p>
          <a:p>
            <a:pPr algn="ctr">
              <a:lnSpc>
                <a:spcPts val="9495"/>
              </a:lnSpc>
            </a:pPr>
            <a:r>
              <a:rPr lang="en-US" sz="6782">
                <a:solidFill>
                  <a:srgbClr val="FFFFFF"/>
                </a:solidFill>
                <a:latin typeface="Higuen Elegant Serif"/>
                <a:ea typeface="Higuen Elegant Serif"/>
                <a:cs typeface="Higuen Elegant Serif"/>
                <a:sym typeface="Higuen Elegant Serif"/>
              </a:rPr>
              <a:t>évènementielle</a:t>
            </a:r>
          </a:p>
        </p:txBody>
      </p:sp>
      <p:sp>
        <p:nvSpPr>
          <p:cNvPr name="TextBox 29" id="29"/>
          <p:cNvSpPr txBox="true"/>
          <p:nvPr/>
        </p:nvSpPr>
        <p:spPr>
          <a:xfrm rot="0">
            <a:off x="425382" y="3561438"/>
            <a:ext cx="7446662" cy="2790782"/>
          </a:xfrm>
          <a:prstGeom prst="rect">
            <a:avLst/>
          </a:prstGeom>
        </p:spPr>
        <p:txBody>
          <a:bodyPr anchor="t" rtlCol="false" tIns="0" lIns="0" bIns="0" rIns="0">
            <a:spAutoFit/>
          </a:bodyPr>
          <a:lstStyle/>
          <a:p>
            <a:pPr algn="just">
              <a:lnSpc>
                <a:spcPts val="3677"/>
              </a:lnSpc>
            </a:pPr>
            <a:r>
              <a:rPr lang="en-US" sz="2626">
                <a:solidFill>
                  <a:srgbClr val="000000"/>
                </a:solidFill>
                <a:latin typeface="Lovelace"/>
                <a:ea typeface="Lovelace"/>
                <a:cs typeface="Lovelace"/>
                <a:sym typeface="Lovelace"/>
              </a:rPr>
              <a:t>Que ce soit pour une demande en mariage, un anniversaire romantique, une nuit de noces ou une baby shower sensuelle, nous créons des ambiances uniques et féériques. Bougies, ballons, pétales, néons, tentes, fleurs… chaque détail est pensé pour séduire.</a:t>
            </a:r>
          </a:p>
        </p:txBody>
      </p:sp>
      <p:sp>
        <p:nvSpPr>
          <p:cNvPr name="TextBox 30" id="30"/>
          <p:cNvSpPr txBox="true"/>
          <p:nvPr/>
        </p:nvSpPr>
        <p:spPr>
          <a:xfrm rot="0">
            <a:off x="10291196" y="3398279"/>
            <a:ext cx="7446662" cy="3736932"/>
          </a:xfrm>
          <a:prstGeom prst="rect">
            <a:avLst/>
          </a:prstGeom>
        </p:spPr>
        <p:txBody>
          <a:bodyPr anchor="t" rtlCol="false" tIns="0" lIns="0" bIns="0" rIns="0">
            <a:spAutoFit/>
          </a:bodyPr>
          <a:lstStyle/>
          <a:p>
            <a:pPr algn="just">
              <a:lnSpc>
                <a:spcPts val="3677"/>
              </a:lnSpc>
            </a:pPr>
            <a:r>
              <a:rPr lang="en-US" sz="2626">
                <a:solidFill>
                  <a:srgbClr val="000000"/>
                </a:solidFill>
                <a:latin typeface="Lovelace"/>
                <a:ea typeface="Lovelace"/>
                <a:cs typeface="Lovelace"/>
                <a:sym typeface="Lovelace"/>
              </a:rPr>
              <a:t>Inclus :</a:t>
            </a:r>
          </a:p>
          <a:p>
            <a:pPr algn="just" marL="567105" indent="-283553" lvl="1">
              <a:lnSpc>
                <a:spcPts val="3677"/>
              </a:lnSpc>
              <a:buFont typeface="Arial"/>
              <a:buChar char="•"/>
            </a:pPr>
            <a:r>
              <a:rPr lang="en-US" sz="2626">
                <a:solidFill>
                  <a:srgbClr val="000000"/>
                </a:solidFill>
                <a:latin typeface="Lovelace"/>
                <a:ea typeface="Lovelace"/>
                <a:cs typeface="Lovelace"/>
                <a:sym typeface="Lovelace"/>
              </a:rPr>
              <a:t>Décoration sur lieu choisi ou à domicile</a:t>
            </a:r>
          </a:p>
          <a:p>
            <a:pPr algn="just" marL="567105" indent="-283553" lvl="1">
              <a:lnSpc>
                <a:spcPts val="3677"/>
              </a:lnSpc>
              <a:buFont typeface="Arial"/>
              <a:buChar char="•"/>
            </a:pPr>
            <a:r>
              <a:rPr lang="en-US" sz="2626">
                <a:solidFill>
                  <a:srgbClr val="000000"/>
                </a:solidFill>
                <a:latin typeface="Lovelace"/>
                <a:ea typeface="Lovelace"/>
                <a:cs typeface="Lovelace"/>
                <a:sym typeface="Lovelace"/>
              </a:rPr>
              <a:t>Thèmes personnalisés</a:t>
            </a:r>
          </a:p>
          <a:p>
            <a:pPr algn="just" marL="567105" indent="-283553" lvl="1">
              <a:lnSpc>
                <a:spcPts val="3677"/>
              </a:lnSpc>
              <a:buFont typeface="Arial"/>
              <a:buChar char="•"/>
            </a:pPr>
            <a:r>
              <a:rPr lang="en-US" sz="2626">
                <a:solidFill>
                  <a:srgbClr val="000000"/>
                </a:solidFill>
                <a:latin typeface="Lovelace"/>
                <a:ea typeface="Lovelace"/>
                <a:cs typeface="Lovelace"/>
                <a:sym typeface="Lovelace"/>
              </a:rPr>
              <a:t>Mise en place complète</a:t>
            </a:r>
          </a:p>
          <a:p>
            <a:pPr algn="just" marL="567105" indent="-283553" lvl="1">
              <a:lnSpc>
                <a:spcPts val="3677"/>
              </a:lnSpc>
              <a:buFont typeface="Arial"/>
              <a:buChar char="•"/>
            </a:pPr>
            <a:r>
              <a:rPr lang="en-US" sz="2626">
                <a:solidFill>
                  <a:srgbClr val="000000"/>
                </a:solidFill>
                <a:latin typeface="Lovelace"/>
                <a:ea typeface="Lovelace"/>
                <a:cs typeface="Lovelace"/>
                <a:sym typeface="Lovelace"/>
              </a:rPr>
              <a:t>Nettoyage des lieux.</a:t>
            </a:r>
          </a:p>
          <a:p>
            <a:pPr algn="just">
              <a:lnSpc>
                <a:spcPts val="3677"/>
              </a:lnSpc>
            </a:pPr>
          </a:p>
          <a:p>
            <a:pPr algn="just">
              <a:lnSpc>
                <a:spcPts val="3677"/>
              </a:lnSpc>
            </a:pPr>
            <a:r>
              <a:rPr lang="en-US" b="true" sz="2626" i="true">
                <a:solidFill>
                  <a:srgbClr val="000000"/>
                </a:solidFill>
                <a:latin typeface="Lovelace Bold Italics"/>
                <a:ea typeface="Lovelace Bold Italics"/>
                <a:cs typeface="Lovelace Bold Italics"/>
                <a:sym typeface="Lovelace Bold Italics"/>
              </a:rPr>
              <a:t>Prix : Sur demande</a:t>
            </a:r>
          </a:p>
          <a:p>
            <a:pPr algn="just">
              <a:lnSpc>
                <a:spcPts val="3677"/>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63946"/>
        </a:solidFill>
      </p:bgPr>
    </p:bg>
    <p:spTree>
      <p:nvGrpSpPr>
        <p:cNvPr id="1" name=""/>
        <p:cNvGrpSpPr/>
        <p:nvPr/>
      </p:nvGrpSpPr>
      <p:grpSpPr>
        <a:xfrm>
          <a:off x="0" y="0"/>
          <a:ext cx="0" cy="0"/>
          <a:chOff x="0" y="0"/>
          <a:chExt cx="0" cy="0"/>
        </a:xfrm>
      </p:grpSpPr>
      <p:sp>
        <p:nvSpPr>
          <p:cNvPr name="Freeform 2" id="2"/>
          <p:cNvSpPr/>
          <p:nvPr/>
        </p:nvSpPr>
        <p:spPr>
          <a:xfrm flipH="false" flipV="false" rot="0">
            <a:off x="6291004" y="4728407"/>
            <a:ext cx="12192891" cy="5710993"/>
          </a:xfrm>
          <a:custGeom>
            <a:avLst/>
            <a:gdLst/>
            <a:ahLst/>
            <a:cxnLst/>
            <a:rect r="r" b="b" t="t" l="l"/>
            <a:pathLst>
              <a:path h="5710993" w="12192891">
                <a:moveTo>
                  <a:pt x="0" y="0"/>
                </a:moveTo>
                <a:lnTo>
                  <a:pt x="12192890" y="0"/>
                </a:lnTo>
                <a:lnTo>
                  <a:pt x="12192890" y="5710993"/>
                </a:lnTo>
                <a:lnTo>
                  <a:pt x="0" y="5710993"/>
                </a:lnTo>
                <a:lnTo>
                  <a:pt x="0" y="0"/>
                </a:lnTo>
                <a:close/>
              </a:path>
            </a:pathLst>
          </a:custGeom>
          <a:blipFill>
            <a:blip r:embed="rId2">
              <a:alphaModFix amt="6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488377" y="-236159"/>
            <a:ext cx="10799623" cy="5058404"/>
          </a:xfrm>
          <a:custGeom>
            <a:avLst/>
            <a:gdLst/>
            <a:ahLst/>
            <a:cxnLst/>
            <a:rect r="r" b="b" t="t" l="l"/>
            <a:pathLst>
              <a:path h="5058404" w="10799623">
                <a:moveTo>
                  <a:pt x="0" y="0"/>
                </a:moveTo>
                <a:lnTo>
                  <a:pt x="10799623" y="0"/>
                </a:lnTo>
                <a:lnTo>
                  <a:pt x="10799623" y="5058404"/>
                </a:lnTo>
                <a:lnTo>
                  <a:pt x="0" y="5058404"/>
                </a:lnTo>
                <a:lnTo>
                  <a:pt x="0" y="0"/>
                </a:lnTo>
                <a:close/>
              </a:path>
            </a:pathLst>
          </a:custGeom>
          <a:blipFill>
            <a:blip r:embed="rId2">
              <a:alphaModFix amt="49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3093021" y="12638"/>
            <a:ext cx="12400985" cy="10657096"/>
            <a:chOff x="0" y="0"/>
            <a:chExt cx="812800" cy="698500"/>
          </a:xfrm>
        </p:grpSpPr>
        <p:sp>
          <p:nvSpPr>
            <p:cNvPr name="Freeform 5" id="5"/>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blipFill>
              <a:blip r:embed="rId4">
                <a:alphaModFix amt="31999"/>
              </a:blip>
              <a:stretch>
                <a:fillRect l="0" t="-8181" r="0" b="-8181"/>
              </a:stretch>
            </a:blipFill>
          </p:spPr>
        </p:sp>
      </p:grpSp>
      <p:sp>
        <p:nvSpPr>
          <p:cNvPr name="Freeform 6" id="6"/>
          <p:cNvSpPr/>
          <p:nvPr/>
        </p:nvSpPr>
        <p:spPr>
          <a:xfrm flipH="false" flipV="false" rot="0">
            <a:off x="0" y="0"/>
            <a:ext cx="3378300" cy="5341186"/>
          </a:xfrm>
          <a:custGeom>
            <a:avLst/>
            <a:gdLst/>
            <a:ahLst/>
            <a:cxnLst/>
            <a:rect r="r" b="b" t="t" l="l"/>
            <a:pathLst>
              <a:path h="5341186" w="3378300">
                <a:moveTo>
                  <a:pt x="0" y="0"/>
                </a:moveTo>
                <a:lnTo>
                  <a:pt x="3378300" y="0"/>
                </a:lnTo>
                <a:lnTo>
                  <a:pt x="3378300" y="5341186"/>
                </a:lnTo>
                <a:lnTo>
                  <a:pt x="0" y="5341186"/>
                </a:lnTo>
                <a:lnTo>
                  <a:pt x="0" y="0"/>
                </a:lnTo>
                <a:close/>
              </a:path>
            </a:pathLst>
          </a:custGeom>
          <a:blipFill>
            <a:blip r:embed="rId5"/>
            <a:stretch>
              <a:fillRect l="0" t="0" r="0" b="0"/>
            </a:stretch>
          </a:blipFill>
        </p:spPr>
      </p:sp>
      <p:grpSp>
        <p:nvGrpSpPr>
          <p:cNvPr name="Group 7" id="7"/>
          <p:cNvGrpSpPr>
            <a:grpSpLocks noChangeAspect="true"/>
          </p:cNvGrpSpPr>
          <p:nvPr/>
        </p:nvGrpSpPr>
        <p:grpSpPr>
          <a:xfrm rot="0">
            <a:off x="7099467" y="234102"/>
            <a:ext cx="2975347" cy="2975347"/>
            <a:chOff x="0" y="0"/>
            <a:chExt cx="6350889" cy="6350889"/>
          </a:xfrm>
        </p:grpSpPr>
        <p:sp>
          <p:nvSpPr>
            <p:cNvPr name="Freeform 8" id="8"/>
            <p:cNvSpPr/>
            <p:nvPr/>
          </p:nvSpPr>
          <p:spPr>
            <a:xfrm flipH="false" flipV="false" rot="0">
              <a:off x="63500" y="63500"/>
              <a:ext cx="6223889" cy="6223762"/>
            </a:xfrm>
            <a:custGeom>
              <a:avLst/>
              <a:gdLst/>
              <a:ahLst/>
              <a:cxnLst/>
              <a:rect r="r" b="b" t="t" l="l"/>
              <a:pathLst>
                <a:path h="6223762" w="6223889">
                  <a:moveTo>
                    <a:pt x="6223889" y="3111881"/>
                  </a:moveTo>
                  <a:cubicBezTo>
                    <a:pt x="6223889" y="4830572"/>
                    <a:pt x="4830572" y="6223762"/>
                    <a:pt x="3112008" y="6223762"/>
                  </a:cubicBezTo>
                  <a:cubicBezTo>
                    <a:pt x="1393444" y="6223762"/>
                    <a:pt x="0" y="4830572"/>
                    <a:pt x="0" y="3111881"/>
                  </a:cubicBezTo>
                  <a:cubicBezTo>
                    <a:pt x="0" y="1393190"/>
                    <a:pt x="1393317" y="0"/>
                    <a:pt x="3111881" y="0"/>
                  </a:cubicBezTo>
                  <a:cubicBezTo>
                    <a:pt x="4830445" y="0"/>
                    <a:pt x="6223889" y="1393317"/>
                    <a:pt x="6223889" y="3111881"/>
                  </a:cubicBezTo>
                  <a:close/>
                </a:path>
              </a:pathLst>
            </a:custGeom>
            <a:blipFill>
              <a:blip r:embed="rId6"/>
              <a:stretch>
                <a:fillRect l="0" t="-1" r="0" b="-1"/>
              </a:stretch>
            </a:blipFill>
          </p:spPr>
        </p:sp>
        <p:sp>
          <p:nvSpPr>
            <p:cNvPr name="Freeform 9" id="9"/>
            <p:cNvSpPr/>
            <p:nvPr/>
          </p:nvSpPr>
          <p:spPr>
            <a:xfrm flipH="false" flipV="false" rot="0">
              <a:off x="0" y="0"/>
              <a:ext cx="6350889" cy="6350762"/>
            </a:xfrm>
            <a:custGeom>
              <a:avLst/>
              <a:gdLst/>
              <a:ahLst/>
              <a:cxnLst/>
              <a:rect r="r" b="b" t="t" l="l"/>
              <a:pathLst>
                <a:path h="6350762" w="6350889">
                  <a:moveTo>
                    <a:pt x="6350889" y="3175381"/>
                  </a:moveTo>
                  <a:cubicBezTo>
                    <a:pt x="6350889" y="4023614"/>
                    <a:pt x="6020562" y="4821047"/>
                    <a:pt x="5420868" y="5420741"/>
                  </a:cubicBezTo>
                  <a:cubicBezTo>
                    <a:pt x="4821174" y="6020436"/>
                    <a:pt x="4023741" y="6350762"/>
                    <a:pt x="3175508" y="6350762"/>
                  </a:cubicBezTo>
                  <a:cubicBezTo>
                    <a:pt x="2327275" y="6350762"/>
                    <a:pt x="1529842" y="6020435"/>
                    <a:pt x="930148" y="5420741"/>
                  </a:cubicBezTo>
                  <a:cubicBezTo>
                    <a:pt x="330327" y="4821047"/>
                    <a:pt x="0" y="4023614"/>
                    <a:pt x="0" y="3175381"/>
                  </a:cubicBezTo>
                  <a:cubicBezTo>
                    <a:pt x="0" y="2327148"/>
                    <a:pt x="330327" y="1529715"/>
                    <a:pt x="930021" y="930021"/>
                  </a:cubicBezTo>
                  <a:cubicBezTo>
                    <a:pt x="1529715" y="330327"/>
                    <a:pt x="2327275" y="0"/>
                    <a:pt x="3175381" y="0"/>
                  </a:cubicBezTo>
                  <a:cubicBezTo>
                    <a:pt x="4023614" y="0"/>
                    <a:pt x="4821047" y="330327"/>
                    <a:pt x="5420741" y="930021"/>
                  </a:cubicBezTo>
                  <a:cubicBezTo>
                    <a:pt x="6020562" y="1529842"/>
                    <a:pt x="6350889" y="2327275"/>
                    <a:pt x="6350889" y="3175381"/>
                  </a:cubicBezTo>
                  <a:close/>
                </a:path>
              </a:pathLst>
            </a:custGeom>
            <a:blipFill>
              <a:blip r:embed="rId7"/>
              <a:stretch>
                <a:fillRect l="-30" t="0" r="-30" b="0"/>
              </a:stretch>
            </a:blipFill>
          </p:spPr>
        </p:sp>
      </p:grpSp>
      <p:grpSp>
        <p:nvGrpSpPr>
          <p:cNvPr name="Group 10" id="10"/>
          <p:cNvGrpSpPr/>
          <p:nvPr/>
        </p:nvGrpSpPr>
        <p:grpSpPr>
          <a:xfrm rot="0">
            <a:off x="255271" y="3370133"/>
            <a:ext cx="7870437" cy="3432252"/>
            <a:chOff x="0" y="0"/>
            <a:chExt cx="2072872" cy="903968"/>
          </a:xfrm>
        </p:grpSpPr>
        <p:sp>
          <p:nvSpPr>
            <p:cNvPr name="Freeform 11" id="11"/>
            <p:cNvSpPr/>
            <p:nvPr/>
          </p:nvSpPr>
          <p:spPr>
            <a:xfrm flipH="false" flipV="false" rot="0">
              <a:off x="0" y="0"/>
              <a:ext cx="2072872" cy="903968"/>
            </a:xfrm>
            <a:custGeom>
              <a:avLst/>
              <a:gdLst/>
              <a:ahLst/>
              <a:cxnLst/>
              <a:rect r="r" b="b" t="t" l="l"/>
              <a:pathLst>
                <a:path h="903968" w="2072872">
                  <a:moveTo>
                    <a:pt x="0" y="0"/>
                  </a:moveTo>
                  <a:lnTo>
                    <a:pt x="2072872" y="0"/>
                  </a:lnTo>
                  <a:lnTo>
                    <a:pt x="2072872" y="903968"/>
                  </a:lnTo>
                  <a:lnTo>
                    <a:pt x="0" y="903968"/>
                  </a:lnTo>
                  <a:close/>
                </a:path>
              </a:pathLst>
            </a:custGeom>
            <a:solidFill>
              <a:srgbClr val="FAF4F4"/>
            </a:solidFill>
          </p:spPr>
        </p:sp>
        <p:sp>
          <p:nvSpPr>
            <p:cNvPr name="TextBox 12" id="12"/>
            <p:cNvSpPr txBox="true"/>
            <p:nvPr/>
          </p:nvSpPr>
          <p:spPr>
            <a:xfrm>
              <a:off x="0" y="-57150"/>
              <a:ext cx="2072872" cy="961118"/>
            </a:xfrm>
            <a:prstGeom prst="rect">
              <a:avLst/>
            </a:prstGeom>
          </p:spPr>
          <p:txBody>
            <a:bodyPr anchor="ctr" rtlCol="false" tIns="50800" lIns="50800" bIns="50800" rIns="50800"/>
            <a:lstStyle/>
            <a:p>
              <a:pPr algn="ctr">
                <a:lnSpc>
                  <a:spcPts val="3359"/>
                </a:lnSpc>
              </a:pPr>
            </a:p>
          </p:txBody>
        </p:sp>
      </p:grpSp>
      <p:grpSp>
        <p:nvGrpSpPr>
          <p:cNvPr name="Group 13" id="13"/>
          <p:cNvGrpSpPr/>
          <p:nvPr/>
        </p:nvGrpSpPr>
        <p:grpSpPr>
          <a:xfrm rot="0">
            <a:off x="213495" y="6822676"/>
            <a:ext cx="7953990" cy="3312594"/>
            <a:chOff x="0" y="0"/>
            <a:chExt cx="2094878" cy="872453"/>
          </a:xfrm>
        </p:grpSpPr>
        <p:sp>
          <p:nvSpPr>
            <p:cNvPr name="Freeform 14" id="14"/>
            <p:cNvSpPr/>
            <p:nvPr/>
          </p:nvSpPr>
          <p:spPr>
            <a:xfrm flipH="false" flipV="false" rot="0">
              <a:off x="0" y="0"/>
              <a:ext cx="2094878" cy="872453"/>
            </a:xfrm>
            <a:custGeom>
              <a:avLst/>
              <a:gdLst/>
              <a:ahLst/>
              <a:cxnLst/>
              <a:rect r="r" b="b" t="t" l="l"/>
              <a:pathLst>
                <a:path h="872453" w="2094878">
                  <a:moveTo>
                    <a:pt x="0" y="0"/>
                  </a:moveTo>
                  <a:lnTo>
                    <a:pt x="2094878" y="0"/>
                  </a:lnTo>
                  <a:lnTo>
                    <a:pt x="2094878" y="872453"/>
                  </a:lnTo>
                  <a:lnTo>
                    <a:pt x="0" y="872453"/>
                  </a:lnTo>
                  <a:close/>
                </a:path>
              </a:pathLst>
            </a:custGeom>
            <a:solidFill>
              <a:srgbClr val="FAF4F4"/>
            </a:solidFill>
          </p:spPr>
        </p:sp>
        <p:sp>
          <p:nvSpPr>
            <p:cNvPr name="TextBox 15" id="15"/>
            <p:cNvSpPr txBox="true"/>
            <p:nvPr/>
          </p:nvSpPr>
          <p:spPr>
            <a:xfrm>
              <a:off x="0" y="-57150"/>
              <a:ext cx="2094878" cy="929603"/>
            </a:xfrm>
            <a:prstGeom prst="rect">
              <a:avLst/>
            </a:prstGeom>
          </p:spPr>
          <p:txBody>
            <a:bodyPr anchor="ctr" rtlCol="false" tIns="50800" lIns="50800" bIns="50800" rIns="50800"/>
            <a:lstStyle/>
            <a:p>
              <a:pPr algn="ctr">
                <a:lnSpc>
                  <a:spcPts val="3359"/>
                </a:lnSpc>
              </a:pPr>
            </a:p>
          </p:txBody>
        </p:sp>
      </p:grpSp>
      <p:sp>
        <p:nvSpPr>
          <p:cNvPr name="Freeform 16" id="16"/>
          <p:cNvSpPr/>
          <p:nvPr/>
        </p:nvSpPr>
        <p:spPr>
          <a:xfrm flipH="false" flipV="false" rot="0">
            <a:off x="9101574" y="3469500"/>
            <a:ext cx="4443847" cy="6665771"/>
          </a:xfrm>
          <a:custGeom>
            <a:avLst/>
            <a:gdLst/>
            <a:ahLst/>
            <a:cxnLst/>
            <a:rect r="r" b="b" t="t" l="l"/>
            <a:pathLst>
              <a:path h="6665771" w="4443847">
                <a:moveTo>
                  <a:pt x="0" y="0"/>
                </a:moveTo>
                <a:lnTo>
                  <a:pt x="4443847" y="0"/>
                </a:lnTo>
                <a:lnTo>
                  <a:pt x="4443847" y="6665771"/>
                </a:lnTo>
                <a:lnTo>
                  <a:pt x="0" y="6665771"/>
                </a:lnTo>
                <a:lnTo>
                  <a:pt x="0" y="0"/>
                </a:lnTo>
                <a:close/>
              </a:path>
            </a:pathLst>
          </a:custGeom>
          <a:blipFill>
            <a:blip r:embed="rId8"/>
            <a:stretch>
              <a:fillRect l="-1201" t="-2403" r="-1201" b="0"/>
            </a:stretch>
          </a:blipFill>
        </p:spPr>
      </p:sp>
      <p:sp>
        <p:nvSpPr>
          <p:cNvPr name="Freeform 17" id="17"/>
          <p:cNvSpPr/>
          <p:nvPr/>
        </p:nvSpPr>
        <p:spPr>
          <a:xfrm flipH="false" flipV="false" rot="0">
            <a:off x="13545421" y="3493167"/>
            <a:ext cx="4742579" cy="6665771"/>
          </a:xfrm>
          <a:custGeom>
            <a:avLst/>
            <a:gdLst/>
            <a:ahLst/>
            <a:cxnLst/>
            <a:rect r="r" b="b" t="t" l="l"/>
            <a:pathLst>
              <a:path h="6665771" w="4742579">
                <a:moveTo>
                  <a:pt x="0" y="0"/>
                </a:moveTo>
                <a:lnTo>
                  <a:pt x="4742579" y="0"/>
                </a:lnTo>
                <a:lnTo>
                  <a:pt x="4742579" y="6665771"/>
                </a:lnTo>
                <a:lnTo>
                  <a:pt x="0" y="6665771"/>
                </a:lnTo>
                <a:lnTo>
                  <a:pt x="0" y="0"/>
                </a:lnTo>
                <a:close/>
              </a:path>
            </a:pathLst>
          </a:custGeom>
          <a:blipFill>
            <a:blip r:embed="rId9"/>
            <a:stretch>
              <a:fillRect l="0" t="-4596" r="0" b="-2125"/>
            </a:stretch>
          </a:blipFill>
        </p:spPr>
      </p:sp>
      <p:sp>
        <p:nvSpPr>
          <p:cNvPr name="TextBox 18" id="18"/>
          <p:cNvSpPr txBox="true"/>
          <p:nvPr/>
        </p:nvSpPr>
        <p:spPr>
          <a:xfrm rot="0">
            <a:off x="10559781" y="473177"/>
            <a:ext cx="6909493" cy="2379680"/>
          </a:xfrm>
          <a:prstGeom prst="rect">
            <a:avLst/>
          </a:prstGeom>
        </p:spPr>
        <p:txBody>
          <a:bodyPr anchor="t" rtlCol="false" tIns="0" lIns="0" bIns="0" rIns="0">
            <a:spAutoFit/>
          </a:bodyPr>
          <a:lstStyle/>
          <a:p>
            <a:pPr algn="ctr">
              <a:lnSpc>
                <a:spcPts val="9495"/>
              </a:lnSpc>
            </a:pPr>
            <a:r>
              <a:rPr lang="en-US" sz="6782">
                <a:solidFill>
                  <a:srgbClr val="FFFFFF"/>
                </a:solidFill>
                <a:latin typeface="Higuen Elegant Serif"/>
                <a:ea typeface="Higuen Elegant Serif"/>
                <a:cs typeface="Higuen Elegant Serif"/>
                <a:sym typeface="Higuen Elegant Serif"/>
              </a:rPr>
              <a:t>DIY Décoration (Do it Yourself)</a:t>
            </a:r>
          </a:p>
        </p:txBody>
      </p:sp>
      <p:sp>
        <p:nvSpPr>
          <p:cNvPr name="TextBox 19" id="19"/>
          <p:cNvSpPr txBox="true"/>
          <p:nvPr/>
        </p:nvSpPr>
        <p:spPr>
          <a:xfrm rot="0">
            <a:off x="467159" y="4156410"/>
            <a:ext cx="7446662" cy="2324057"/>
          </a:xfrm>
          <a:prstGeom prst="rect">
            <a:avLst/>
          </a:prstGeom>
        </p:spPr>
        <p:txBody>
          <a:bodyPr anchor="t" rtlCol="false" tIns="0" lIns="0" bIns="0" rIns="0">
            <a:spAutoFit/>
          </a:bodyPr>
          <a:lstStyle/>
          <a:p>
            <a:pPr algn="just">
              <a:lnSpc>
                <a:spcPts val="3677"/>
              </a:lnSpc>
            </a:pPr>
            <a:r>
              <a:rPr lang="en-US" sz="2626">
                <a:solidFill>
                  <a:srgbClr val="000000"/>
                </a:solidFill>
                <a:latin typeface="Lovelace"/>
                <a:ea typeface="Lovelace"/>
                <a:cs typeface="Lovelace"/>
                <a:sym typeface="Lovelace"/>
              </a:rPr>
              <a:t>Vous aimez créer de vos propres mains ? Nous vous proposons des kits de décoration romantiques et sensuels à réaliser chez vous, avec tout le nécessaire pour émerveiller votre partenaire.</a:t>
            </a:r>
          </a:p>
        </p:txBody>
      </p:sp>
      <p:sp>
        <p:nvSpPr>
          <p:cNvPr name="TextBox 20" id="20"/>
          <p:cNvSpPr txBox="true"/>
          <p:nvPr/>
        </p:nvSpPr>
        <p:spPr>
          <a:xfrm rot="0">
            <a:off x="425382" y="6883005"/>
            <a:ext cx="7446662" cy="3252266"/>
          </a:xfrm>
          <a:prstGeom prst="rect">
            <a:avLst/>
          </a:prstGeom>
        </p:spPr>
        <p:txBody>
          <a:bodyPr anchor="t" rtlCol="false" tIns="0" lIns="0" bIns="0" rIns="0">
            <a:spAutoFit/>
          </a:bodyPr>
          <a:lstStyle/>
          <a:p>
            <a:pPr algn="just">
              <a:lnSpc>
                <a:spcPts val="3809"/>
              </a:lnSpc>
            </a:pPr>
            <a:r>
              <a:rPr lang="en-US" sz="2426">
                <a:solidFill>
                  <a:srgbClr val="000000"/>
                </a:solidFill>
                <a:latin typeface="Lovelace"/>
                <a:ea typeface="Lovelace"/>
                <a:cs typeface="Lovelace"/>
                <a:sym typeface="Lovelace"/>
              </a:rPr>
              <a:t>I</a:t>
            </a:r>
            <a:r>
              <a:rPr lang="en-US" sz="2426" b="true">
                <a:solidFill>
                  <a:srgbClr val="000000"/>
                </a:solidFill>
                <a:latin typeface="Lovelace Bold"/>
                <a:ea typeface="Lovelace Bold"/>
                <a:cs typeface="Lovelace Bold"/>
                <a:sym typeface="Lovelace Bold"/>
              </a:rPr>
              <a:t>Contenu des kits :</a:t>
            </a:r>
          </a:p>
          <a:p>
            <a:pPr algn="just" marL="523926" indent="-261963" lvl="1">
              <a:lnSpc>
                <a:spcPts val="3809"/>
              </a:lnSpc>
              <a:buFont typeface="Arial"/>
              <a:buChar char="•"/>
            </a:pPr>
            <a:r>
              <a:rPr lang="en-US" sz="2426">
                <a:solidFill>
                  <a:srgbClr val="000000"/>
                </a:solidFill>
                <a:latin typeface="Lovelace"/>
                <a:ea typeface="Lovelace"/>
                <a:cs typeface="Lovelace"/>
                <a:sym typeface="Lovelace"/>
              </a:rPr>
              <a:t>Pétales, bougies LED, ballons, confettis, déco murale, petit guide de mise en place, etc...</a:t>
            </a:r>
          </a:p>
          <a:p>
            <a:pPr algn="just">
              <a:lnSpc>
                <a:spcPts val="3809"/>
              </a:lnSpc>
            </a:pPr>
            <a:r>
              <a:rPr lang="en-US" sz="2426" b="true">
                <a:solidFill>
                  <a:srgbClr val="000000"/>
                </a:solidFill>
                <a:latin typeface="Lovelace Bold"/>
                <a:ea typeface="Lovelace Bold"/>
                <a:cs typeface="Lovelace Bold"/>
                <a:sym typeface="Lovelace Bold"/>
              </a:rPr>
              <a:t>Avantage :</a:t>
            </a:r>
            <a:r>
              <a:rPr lang="en-US" sz="2426">
                <a:solidFill>
                  <a:srgbClr val="000000"/>
                </a:solidFill>
                <a:latin typeface="Lovelace"/>
                <a:ea typeface="Lovelace"/>
                <a:cs typeface="Lovelace"/>
                <a:sym typeface="Lovelace"/>
              </a:rPr>
              <a:t> Discret, économique, livré rapidement</a:t>
            </a:r>
          </a:p>
          <a:p>
            <a:pPr algn="just">
              <a:lnSpc>
                <a:spcPts val="3257"/>
              </a:lnSpc>
            </a:pPr>
            <a:r>
              <a:rPr lang="en-US" b="true" sz="2326">
                <a:solidFill>
                  <a:srgbClr val="000000"/>
                </a:solidFill>
                <a:latin typeface="Lovelace Bold"/>
                <a:ea typeface="Lovelace Bold"/>
                <a:cs typeface="Lovelace Bold"/>
                <a:sym typeface="Lovelace Bold"/>
              </a:rPr>
              <a:t>Prix : </a:t>
            </a:r>
            <a:r>
              <a:rPr lang="en-US" sz="2326">
                <a:solidFill>
                  <a:srgbClr val="000000"/>
                </a:solidFill>
                <a:latin typeface="Lovelace"/>
                <a:ea typeface="Lovelace"/>
                <a:cs typeface="Lovelace"/>
                <a:sym typeface="Lovelace"/>
              </a:rPr>
              <a:t>( 70 - 120 euros)  frais de service inclus.</a:t>
            </a:r>
          </a:p>
          <a:p>
            <a:pPr algn="just">
              <a:lnSpc>
                <a:spcPts val="3397"/>
              </a:lnSpc>
            </a:pPr>
          </a:p>
        </p:txBody>
      </p:sp>
      <p:sp>
        <p:nvSpPr>
          <p:cNvPr name="TextBox 21" id="21"/>
          <p:cNvSpPr txBox="true"/>
          <p:nvPr/>
        </p:nvSpPr>
        <p:spPr>
          <a:xfrm rot="0">
            <a:off x="874346" y="3350963"/>
            <a:ext cx="6548735" cy="549634"/>
          </a:xfrm>
          <a:prstGeom prst="rect">
            <a:avLst/>
          </a:prstGeom>
        </p:spPr>
        <p:txBody>
          <a:bodyPr anchor="t" rtlCol="false" tIns="0" lIns="0" bIns="0" rIns="0">
            <a:spAutoFit/>
          </a:bodyPr>
          <a:lstStyle/>
          <a:p>
            <a:pPr algn="ctr">
              <a:lnSpc>
                <a:spcPts val="4712"/>
              </a:lnSpc>
              <a:spcBef>
                <a:spcPct val="0"/>
              </a:spcBef>
            </a:pPr>
            <a:r>
              <a:rPr lang="en-US" sz="2533" i="true">
                <a:solidFill>
                  <a:srgbClr val="000000"/>
                </a:solidFill>
                <a:latin typeface="Lovelace Italics"/>
                <a:ea typeface="Lovelace Italics"/>
                <a:cs typeface="Lovelace Italics"/>
                <a:sym typeface="Lovelace Italics"/>
              </a:rPr>
              <a:t>Créez votre moment magique à votre façon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63946"/>
        </a:solidFill>
      </p:bgPr>
    </p:bg>
    <p:spTree>
      <p:nvGrpSpPr>
        <p:cNvPr id="1" name=""/>
        <p:cNvGrpSpPr/>
        <p:nvPr/>
      </p:nvGrpSpPr>
      <p:grpSpPr>
        <a:xfrm>
          <a:off x="0" y="0"/>
          <a:ext cx="0" cy="0"/>
          <a:chOff x="0" y="0"/>
          <a:chExt cx="0" cy="0"/>
        </a:xfrm>
      </p:grpSpPr>
      <p:sp>
        <p:nvSpPr>
          <p:cNvPr name="Freeform 2" id="2"/>
          <p:cNvSpPr/>
          <p:nvPr/>
        </p:nvSpPr>
        <p:spPr>
          <a:xfrm flipH="false" flipV="false" rot="0">
            <a:off x="800100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465062" y="2331887"/>
            <a:ext cx="6909493" cy="2379680"/>
          </a:xfrm>
          <a:prstGeom prst="rect">
            <a:avLst/>
          </a:prstGeom>
        </p:spPr>
        <p:txBody>
          <a:bodyPr anchor="t" rtlCol="false" tIns="0" lIns="0" bIns="0" rIns="0">
            <a:spAutoFit/>
          </a:bodyPr>
          <a:lstStyle/>
          <a:p>
            <a:pPr algn="ctr">
              <a:lnSpc>
                <a:spcPts val="9495"/>
              </a:lnSpc>
            </a:pPr>
            <a:r>
              <a:rPr lang="en-US" sz="6782">
                <a:solidFill>
                  <a:srgbClr val="FFFFFF"/>
                </a:solidFill>
                <a:latin typeface="Higuen Elegant Serif"/>
                <a:ea typeface="Higuen Elegant Serif"/>
                <a:cs typeface="Higuen Elegant Serif"/>
                <a:sym typeface="Higuen Elegant Serif"/>
              </a:rPr>
              <a:t>DIY Décoration (Do it Yourself)</a:t>
            </a:r>
          </a:p>
        </p:txBody>
      </p:sp>
      <p:sp>
        <p:nvSpPr>
          <p:cNvPr name="TextBox 4" id="4"/>
          <p:cNvSpPr txBox="true"/>
          <p:nvPr/>
        </p:nvSpPr>
        <p:spPr>
          <a:xfrm rot="0">
            <a:off x="465062" y="5224952"/>
            <a:ext cx="6909493" cy="1175143"/>
          </a:xfrm>
          <a:prstGeom prst="rect">
            <a:avLst/>
          </a:prstGeom>
        </p:spPr>
        <p:txBody>
          <a:bodyPr anchor="t" rtlCol="false" tIns="0" lIns="0" bIns="0" rIns="0">
            <a:spAutoFit/>
          </a:bodyPr>
          <a:lstStyle/>
          <a:p>
            <a:pPr algn="ctr">
              <a:lnSpc>
                <a:spcPts val="9495"/>
              </a:lnSpc>
            </a:pPr>
            <a:r>
              <a:rPr lang="en-US" sz="6782">
                <a:solidFill>
                  <a:srgbClr val="FFFFFF"/>
                </a:solidFill>
                <a:latin typeface="Higuen Elegant Serif"/>
                <a:ea typeface="Higuen Elegant Serif"/>
                <a:cs typeface="Higuen Elegant Serif"/>
                <a:sym typeface="Higuen Elegant Serif"/>
              </a:rPr>
              <a:t>Pack érotique</a:t>
            </a:r>
          </a:p>
        </p:txBody>
      </p:sp>
      <p:grpSp>
        <p:nvGrpSpPr>
          <p:cNvPr name="Group 5" id="5"/>
          <p:cNvGrpSpPr>
            <a:grpSpLocks noChangeAspect="true"/>
          </p:cNvGrpSpPr>
          <p:nvPr/>
        </p:nvGrpSpPr>
        <p:grpSpPr>
          <a:xfrm rot="0">
            <a:off x="2896740" y="224327"/>
            <a:ext cx="2046137" cy="2046137"/>
            <a:chOff x="0" y="0"/>
            <a:chExt cx="6350889" cy="6350889"/>
          </a:xfrm>
        </p:grpSpPr>
        <p:sp>
          <p:nvSpPr>
            <p:cNvPr name="Freeform 6" id="6"/>
            <p:cNvSpPr/>
            <p:nvPr/>
          </p:nvSpPr>
          <p:spPr>
            <a:xfrm flipH="false" flipV="false" rot="0">
              <a:off x="63500" y="63500"/>
              <a:ext cx="6223889" cy="6223762"/>
            </a:xfrm>
            <a:custGeom>
              <a:avLst/>
              <a:gdLst/>
              <a:ahLst/>
              <a:cxnLst/>
              <a:rect r="r" b="b" t="t" l="l"/>
              <a:pathLst>
                <a:path h="6223762" w="6223889">
                  <a:moveTo>
                    <a:pt x="6223889" y="3111881"/>
                  </a:moveTo>
                  <a:cubicBezTo>
                    <a:pt x="6223889" y="4830572"/>
                    <a:pt x="4830572" y="6223762"/>
                    <a:pt x="3112008" y="6223762"/>
                  </a:cubicBezTo>
                  <a:cubicBezTo>
                    <a:pt x="1393444" y="6223762"/>
                    <a:pt x="0" y="4830572"/>
                    <a:pt x="0" y="3111881"/>
                  </a:cubicBezTo>
                  <a:cubicBezTo>
                    <a:pt x="0" y="1393190"/>
                    <a:pt x="1393317" y="0"/>
                    <a:pt x="3111881" y="0"/>
                  </a:cubicBezTo>
                  <a:cubicBezTo>
                    <a:pt x="4830445" y="0"/>
                    <a:pt x="6223889" y="1393317"/>
                    <a:pt x="6223889" y="3111881"/>
                  </a:cubicBezTo>
                  <a:close/>
                </a:path>
              </a:pathLst>
            </a:custGeom>
            <a:blipFill>
              <a:blip r:embed="rId3"/>
              <a:stretch>
                <a:fillRect l="0" t="-1" r="0" b="-1"/>
              </a:stretch>
            </a:blipFill>
          </p:spPr>
        </p:sp>
        <p:sp>
          <p:nvSpPr>
            <p:cNvPr name="Freeform 7" id="7"/>
            <p:cNvSpPr/>
            <p:nvPr/>
          </p:nvSpPr>
          <p:spPr>
            <a:xfrm flipH="false" flipV="false" rot="0">
              <a:off x="0" y="0"/>
              <a:ext cx="6350889" cy="6350762"/>
            </a:xfrm>
            <a:custGeom>
              <a:avLst/>
              <a:gdLst/>
              <a:ahLst/>
              <a:cxnLst/>
              <a:rect r="r" b="b" t="t" l="l"/>
              <a:pathLst>
                <a:path h="6350762" w="6350889">
                  <a:moveTo>
                    <a:pt x="6350889" y="3175381"/>
                  </a:moveTo>
                  <a:cubicBezTo>
                    <a:pt x="6350889" y="4023614"/>
                    <a:pt x="6020562" y="4821047"/>
                    <a:pt x="5420868" y="5420741"/>
                  </a:cubicBezTo>
                  <a:cubicBezTo>
                    <a:pt x="4821174" y="6020436"/>
                    <a:pt x="4023741" y="6350762"/>
                    <a:pt x="3175508" y="6350762"/>
                  </a:cubicBezTo>
                  <a:cubicBezTo>
                    <a:pt x="2327275" y="6350762"/>
                    <a:pt x="1529842" y="6020435"/>
                    <a:pt x="930148" y="5420741"/>
                  </a:cubicBezTo>
                  <a:cubicBezTo>
                    <a:pt x="330327" y="4821047"/>
                    <a:pt x="0" y="4023614"/>
                    <a:pt x="0" y="3175381"/>
                  </a:cubicBezTo>
                  <a:cubicBezTo>
                    <a:pt x="0" y="2327148"/>
                    <a:pt x="330327" y="1529715"/>
                    <a:pt x="930021" y="930021"/>
                  </a:cubicBezTo>
                  <a:cubicBezTo>
                    <a:pt x="1529715" y="330327"/>
                    <a:pt x="2327275" y="0"/>
                    <a:pt x="3175381" y="0"/>
                  </a:cubicBezTo>
                  <a:cubicBezTo>
                    <a:pt x="4023614" y="0"/>
                    <a:pt x="4821047" y="330327"/>
                    <a:pt x="5420741" y="930021"/>
                  </a:cubicBezTo>
                  <a:cubicBezTo>
                    <a:pt x="6020562" y="1529842"/>
                    <a:pt x="6350889" y="2327275"/>
                    <a:pt x="6350889" y="3175381"/>
                  </a:cubicBezTo>
                  <a:close/>
                </a:path>
              </a:pathLst>
            </a:custGeom>
            <a:blipFill>
              <a:blip r:embed="rId4"/>
              <a:stretch>
                <a:fillRect l="-30" t="0" r="-30" b="0"/>
              </a:stretch>
            </a:blipFill>
          </p:spPr>
        </p:sp>
      </p:grpSp>
      <p:grpSp>
        <p:nvGrpSpPr>
          <p:cNvPr name="Group 8" id="8"/>
          <p:cNvGrpSpPr/>
          <p:nvPr/>
        </p:nvGrpSpPr>
        <p:grpSpPr>
          <a:xfrm rot="0">
            <a:off x="0" y="6600120"/>
            <a:ext cx="7870437" cy="3432252"/>
            <a:chOff x="0" y="0"/>
            <a:chExt cx="2072872" cy="903968"/>
          </a:xfrm>
        </p:grpSpPr>
        <p:sp>
          <p:nvSpPr>
            <p:cNvPr name="Freeform 9" id="9"/>
            <p:cNvSpPr/>
            <p:nvPr/>
          </p:nvSpPr>
          <p:spPr>
            <a:xfrm flipH="false" flipV="false" rot="0">
              <a:off x="0" y="0"/>
              <a:ext cx="2072872" cy="903968"/>
            </a:xfrm>
            <a:custGeom>
              <a:avLst/>
              <a:gdLst/>
              <a:ahLst/>
              <a:cxnLst/>
              <a:rect r="r" b="b" t="t" l="l"/>
              <a:pathLst>
                <a:path h="903968" w="2072872">
                  <a:moveTo>
                    <a:pt x="0" y="0"/>
                  </a:moveTo>
                  <a:lnTo>
                    <a:pt x="2072872" y="0"/>
                  </a:lnTo>
                  <a:lnTo>
                    <a:pt x="2072872" y="903968"/>
                  </a:lnTo>
                  <a:lnTo>
                    <a:pt x="0" y="903968"/>
                  </a:lnTo>
                  <a:close/>
                </a:path>
              </a:pathLst>
            </a:custGeom>
            <a:solidFill>
              <a:srgbClr val="FAF4F4"/>
            </a:solidFill>
          </p:spPr>
        </p:sp>
        <p:sp>
          <p:nvSpPr>
            <p:cNvPr name="TextBox 10" id="10"/>
            <p:cNvSpPr txBox="true"/>
            <p:nvPr/>
          </p:nvSpPr>
          <p:spPr>
            <a:xfrm>
              <a:off x="0" y="-57150"/>
              <a:ext cx="2072872" cy="961118"/>
            </a:xfrm>
            <a:prstGeom prst="rect">
              <a:avLst/>
            </a:prstGeom>
          </p:spPr>
          <p:txBody>
            <a:bodyPr anchor="ctr" rtlCol="false" tIns="50800" lIns="50800" bIns="50800" rIns="50800"/>
            <a:lstStyle/>
            <a:p>
              <a:pPr algn="ctr">
                <a:lnSpc>
                  <a:spcPts val="3359"/>
                </a:lnSpc>
              </a:pPr>
            </a:p>
          </p:txBody>
        </p:sp>
      </p:grpSp>
      <p:sp>
        <p:nvSpPr>
          <p:cNvPr name="TextBox 11" id="11"/>
          <p:cNvSpPr txBox="true"/>
          <p:nvPr/>
        </p:nvSpPr>
        <p:spPr>
          <a:xfrm rot="0">
            <a:off x="490379" y="7000170"/>
            <a:ext cx="7152760" cy="2682892"/>
          </a:xfrm>
          <a:prstGeom prst="rect">
            <a:avLst/>
          </a:prstGeom>
        </p:spPr>
        <p:txBody>
          <a:bodyPr anchor="t" rtlCol="false" tIns="0" lIns="0" bIns="0" rIns="0">
            <a:spAutoFit/>
          </a:bodyPr>
          <a:lstStyle/>
          <a:p>
            <a:pPr algn="just">
              <a:lnSpc>
                <a:spcPts val="3532"/>
              </a:lnSpc>
            </a:pPr>
            <a:r>
              <a:rPr lang="en-US" sz="2523">
                <a:solidFill>
                  <a:srgbClr val="000000"/>
                </a:solidFill>
                <a:latin typeface="Lovelace"/>
                <a:ea typeface="Lovelace"/>
                <a:cs typeface="Lovelace"/>
                <a:sym typeface="Lovelace"/>
              </a:rPr>
              <a:t>Conçu pour les couples en quête de frissons nouveaux, ce service invite à redécouvrir le plaisir à travers une mise en scène sensuelle et érotique, propice à éveiller les désirs, briser la routine et intensifier la complicité charnelle.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63946"/>
        </a:solidFill>
      </p:bgPr>
    </p:bg>
    <p:spTree>
      <p:nvGrpSpPr>
        <p:cNvPr id="1" name=""/>
        <p:cNvGrpSpPr/>
        <p:nvPr/>
      </p:nvGrpSpPr>
      <p:grpSpPr>
        <a:xfrm>
          <a:off x="0" y="0"/>
          <a:ext cx="0" cy="0"/>
          <a:chOff x="0" y="0"/>
          <a:chExt cx="0" cy="0"/>
        </a:xfrm>
      </p:grpSpPr>
      <p:sp>
        <p:nvSpPr>
          <p:cNvPr name="Freeform 2" id="2"/>
          <p:cNvSpPr/>
          <p:nvPr/>
        </p:nvSpPr>
        <p:spPr>
          <a:xfrm flipH="false" flipV="false" rot="0">
            <a:off x="6291004" y="4728407"/>
            <a:ext cx="12192891" cy="5710993"/>
          </a:xfrm>
          <a:custGeom>
            <a:avLst/>
            <a:gdLst/>
            <a:ahLst/>
            <a:cxnLst/>
            <a:rect r="r" b="b" t="t" l="l"/>
            <a:pathLst>
              <a:path h="5710993" w="12192891">
                <a:moveTo>
                  <a:pt x="0" y="0"/>
                </a:moveTo>
                <a:lnTo>
                  <a:pt x="12192890" y="0"/>
                </a:lnTo>
                <a:lnTo>
                  <a:pt x="12192890" y="5710993"/>
                </a:lnTo>
                <a:lnTo>
                  <a:pt x="0" y="5710993"/>
                </a:lnTo>
                <a:lnTo>
                  <a:pt x="0" y="0"/>
                </a:lnTo>
                <a:close/>
              </a:path>
            </a:pathLst>
          </a:custGeom>
          <a:blipFill>
            <a:blip r:embed="rId2">
              <a:alphaModFix amt="6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488377" y="-236159"/>
            <a:ext cx="10799623" cy="5058404"/>
          </a:xfrm>
          <a:custGeom>
            <a:avLst/>
            <a:gdLst/>
            <a:ahLst/>
            <a:cxnLst/>
            <a:rect r="r" b="b" t="t" l="l"/>
            <a:pathLst>
              <a:path h="5058404" w="10799623">
                <a:moveTo>
                  <a:pt x="0" y="0"/>
                </a:moveTo>
                <a:lnTo>
                  <a:pt x="10799623" y="0"/>
                </a:lnTo>
                <a:lnTo>
                  <a:pt x="10799623" y="5058404"/>
                </a:lnTo>
                <a:lnTo>
                  <a:pt x="0" y="5058404"/>
                </a:lnTo>
                <a:lnTo>
                  <a:pt x="0" y="0"/>
                </a:lnTo>
                <a:close/>
              </a:path>
            </a:pathLst>
          </a:custGeom>
          <a:blipFill>
            <a:blip r:embed="rId2">
              <a:alphaModFix amt="49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3093021" y="12638"/>
            <a:ext cx="12400985" cy="10657096"/>
            <a:chOff x="0" y="0"/>
            <a:chExt cx="812800" cy="698500"/>
          </a:xfrm>
        </p:grpSpPr>
        <p:sp>
          <p:nvSpPr>
            <p:cNvPr name="Freeform 5" id="5"/>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blipFill>
              <a:blip r:embed="rId4">
                <a:alphaModFix amt="31999"/>
              </a:blip>
              <a:stretch>
                <a:fillRect l="0" t="-8181" r="0" b="-8181"/>
              </a:stretch>
            </a:blipFill>
          </p:spPr>
        </p:sp>
      </p:grpSp>
      <p:sp>
        <p:nvSpPr>
          <p:cNvPr name="Freeform 6" id="6"/>
          <p:cNvSpPr/>
          <p:nvPr/>
        </p:nvSpPr>
        <p:spPr>
          <a:xfrm flipH="false" flipV="false" rot="0">
            <a:off x="0" y="0"/>
            <a:ext cx="3378300" cy="5341186"/>
          </a:xfrm>
          <a:custGeom>
            <a:avLst/>
            <a:gdLst/>
            <a:ahLst/>
            <a:cxnLst/>
            <a:rect r="r" b="b" t="t" l="l"/>
            <a:pathLst>
              <a:path h="5341186" w="3378300">
                <a:moveTo>
                  <a:pt x="0" y="0"/>
                </a:moveTo>
                <a:lnTo>
                  <a:pt x="3378300" y="0"/>
                </a:lnTo>
                <a:lnTo>
                  <a:pt x="3378300" y="5341186"/>
                </a:lnTo>
                <a:lnTo>
                  <a:pt x="0" y="5341186"/>
                </a:lnTo>
                <a:lnTo>
                  <a:pt x="0" y="0"/>
                </a:lnTo>
                <a:close/>
              </a:path>
            </a:pathLst>
          </a:custGeom>
          <a:blipFill>
            <a:blip r:embed="rId5"/>
            <a:stretch>
              <a:fillRect l="0" t="0" r="0" b="0"/>
            </a:stretch>
          </a:blipFill>
        </p:spPr>
      </p:sp>
      <p:grpSp>
        <p:nvGrpSpPr>
          <p:cNvPr name="Group 7" id="7"/>
          <p:cNvGrpSpPr>
            <a:grpSpLocks noChangeAspect="true"/>
          </p:cNvGrpSpPr>
          <p:nvPr/>
        </p:nvGrpSpPr>
        <p:grpSpPr>
          <a:xfrm rot="0">
            <a:off x="7488377" y="48960"/>
            <a:ext cx="2975347" cy="2975347"/>
            <a:chOff x="0" y="0"/>
            <a:chExt cx="6350889" cy="6350889"/>
          </a:xfrm>
        </p:grpSpPr>
        <p:sp>
          <p:nvSpPr>
            <p:cNvPr name="Freeform 8" id="8"/>
            <p:cNvSpPr/>
            <p:nvPr/>
          </p:nvSpPr>
          <p:spPr>
            <a:xfrm flipH="false" flipV="false" rot="0">
              <a:off x="63500" y="63500"/>
              <a:ext cx="6223889" cy="6223762"/>
            </a:xfrm>
            <a:custGeom>
              <a:avLst/>
              <a:gdLst/>
              <a:ahLst/>
              <a:cxnLst/>
              <a:rect r="r" b="b" t="t" l="l"/>
              <a:pathLst>
                <a:path h="6223762" w="6223889">
                  <a:moveTo>
                    <a:pt x="6223889" y="3111881"/>
                  </a:moveTo>
                  <a:cubicBezTo>
                    <a:pt x="6223889" y="4830572"/>
                    <a:pt x="4830572" y="6223762"/>
                    <a:pt x="3112008" y="6223762"/>
                  </a:cubicBezTo>
                  <a:cubicBezTo>
                    <a:pt x="1393444" y="6223762"/>
                    <a:pt x="0" y="4830572"/>
                    <a:pt x="0" y="3111881"/>
                  </a:cubicBezTo>
                  <a:cubicBezTo>
                    <a:pt x="0" y="1393190"/>
                    <a:pt x="1393317" y="0"/>
                    <a:pt x="3111881" y="0"/>
                  </a:cubicBezTo>
                  <a:cubicBezTo>
                    <a:pt x="4830445" y="0"/>
                    <a:pt x="6223889" y="1393317"/>
                    <a:pt x="6223889" y="3111881"/>
                  </a:cubicBezTo>
                  <a:close/>
                </a:path>
              </a:pathLst>
            </a:custGeom>
            <a:blipFill>
              <a:blip r:embed="rId6"/>
              <a:stretch>
                <a:fillRect l="0" t="-1" r="0" b="-1"/>
              </a:stretch>
            </a:blipFill>
          </p:spPr>
        </p:sp>
        <p:sp>
          <p:nvSpPr>
            <p:cNvPr name="Freeform 9" id="9"/>
            <p:cNvSpPr/>
            <p:nvPr/>
          </p:nvSpPr>
          <p:spPr>
            <a:xfrm flipH="false" flipV="false" rot="0">
              <a:off x="0" y="0"/>
              <a:ext cx="6350889" cy="6350762"/>
            </a:xfrm>
            <a:custGeom>
              <a:avLst/>
              <a:gdLst/>
              <a:ahLst/>
              <a:cxnLst/>
              <a:rect r="r" b="b" t="t" l="l"/>
              <a:pathLst>
                <a:path h="6350762" w="6350889">
                  <a:moveTo>
                    <a:pt x="6350889" y="3175381"/>
                  </a:moveTo>
                  <a:cubicBezTo>
                    <a:pt x="6350889" y="4023614"/>
                    <a:pt x="6020562" y="4821047"/>
                    <a:pt x="5420868" y="5420741"/>
                  </a:cubicBezTo>
                  <a:cubicBezTo>
                    <a:pt x="4821174" y="6020436"/>
                    <a:pt x="4023741" y="6350762"/>
                    <a:pt x="3175508" y="6350762"/>
                  </a:cubicBezTo>
                  <a:cubicBezTo>
                    <a:pt x="2327275" y="6350762"/>
                    <a:pt x="1529842" y="6020435"/>
                    <a:pt x="930148" y="5420741"/>
                  </a:cubicBezTo>
                  <a:cubicBezTo>
                    <a:pt x="330327" y="4821047"/>
                    <a:pt x="0" y="4023614"/>
                    <a:pt x="0" y="3175381"/>
                  </a:cubicBezTo>
                  <a:cubicBezTo>
                    <a:pt x="0" y="2327148"/>
                    <a:pt x="330327" y="1529715"/>
                    <a:pt x="930021" y="930021"/>
                  </a:cubicBezTo>
                  <a:cubicBezTo>
                    <a:pt x="1529715" y="330327"/>
                    <a:pt x="2327275" y="0"/>
                    <a:pt x="3175381" y="0"/>
                  </a:cubicBezTo>
                  <a:cubicBezTo>
                    <a:pt x="4023614" y="0"/>
                    <a:pt x="4821047" y="330327"/>
                    <a:pt x="5420741" y="930021"/>
                  </a:cubicBezTo>
                  <a:cubicBezTo>
                    <a:pt x="6020562" y="1529842"/>
                    <a:pt x="6350889" y="2327275"/>
                    <a:pt x="6350889" y="3175381"/>
                  </a:cubicBezTo>
                  <a:close/>
                </a:path>
              </a:pathLst>
            </a:custGeom>
            <a:blipFill>
              <a:blip r:embed="rId7"/>
              <a:stretch>
                <a:fillRect l="-30" t="0" r="-30" b="0"/>
              </a:stretch>
            </a:blipFill>
          </p:spPr>
        </p:sp>
      </p:grpSp>
      <p:grpSp>
        <p:nvGrpSpPr>
          <p:cNvPr name="Group 10" id="10"/>
          <p:cNvGrpSpPr/>
          <p:nvPr/>
        </p:nvGrpSpPr>
        <p:grpSpPr>
          <a:xfrm rot="0">
            <a:off x="213495" y="3209449"/>
            <a:ext cx="7870437" cy="3432252"/>
            <a:chOff x="0" y="0"/>
            <a:chExt cx="2072872" cy="903968"/>
          </a:xfrm>
        </p:grpSpPr>
        <p:sp>
          <p:nvSpPr>
            <p:cNvPr name="Freeform 11" id="11"/>
            <p:cNvSpPr/>
            <p:nvPr/>
          </p:nvSpPr>
          <p:spPr>
            <a:xfrm flipH="false" flipV="false" rot="0">
              <a:off x="0" y="0"/>
              <a:ext cx="2072872" cy="903968"/>
            </a:xfrm>
            <a:custGeom>
              <a:avLst/>
              <a:gdLst/>
              <a:ahLst/>
              <a:cxnLst/>
              <a:rect r="r" b="b" t="t" l="l"/>
              <a:pathLst>
                <a:path h="903968" w="2072872">
                  <a:moveTo>
                    <a:pt x="0" y="0"/>
                  </a:moveTo>
                  <a:lnTo>
                    <a:pt x="2072872" y="0"/>
                  </a:lnTo>
                  <a:lnTo>
                    <a:pt x="2072872" y="903968"/>
                  </a:lnTo>
                  <a:lnTo>
                    <a:pt x="0" y="903968"/>
                  </a:lnTo>
                  <a:close/>
                </a:path>
              </a:pathLst>
            </a:custGeom>
            <a:solidFill>
              <a:srgbClr val="FAF4F4"/>
            </a:solidFill>
          </p:spPr>
        </p:sp>
        <p:sp>
          <p:nvSpPr>
            <p:cNvPr name="TextBox 12" id="12"/>
            <p:cNvSpPr txBox="true"/>
            <p:nvPr/>
          </p:nvSpPr>
          <p:spPr>
            <a:xfrm>
              <a:off x="0" y="-57150"/>
              <a:ext cx="2072872" cy="961118"/>
            </a:xfrm>
            <a:prstGeom prst="rect">
              <a:avLst/>
            </a:prstGeom>
          </p:spPr>
          <p:txBody>
            <a:bodyPr anchor="ctr" rtlCol="false" tIns="50800" lIns="50800" bIns="50800" rIns="50800"/>
            <a:lstStyle/>
            <a:p>
              <a:pPr algn="ctr">
                <a:lnSpc>
                  <a:spcPts val="3359"/>
                </a:lnSpc>
              </a:pPr>
            </a:p>
          </p:txBody>
        </p:sp>
      </p:grpSp>
      <p:grpSp>
        <p:nvGrpSpPr>
          <p:cNvPr name="Group 13" id="13"/>
          <p:cNvGrpSpPr/>
          <p:nvPr/>
        </p:nvGrpSpPr>
        <p:grpSpPr>
          <a:xfrm rot="0">
            <a:off x="213495" y="6822676"/>
            <a:ext cx="7953990" cy="3312594"/>
            <a:chOff x="0" y="0"/>
            <a:chExt cx="2094878" cy="872453"/>
          </a:xfrm>
        </p:grpSpPr>
        <p:sp>
          <p:nvSpPr>
            <p:cNvPr name="Freeform 14" id="14"/>
            <p:cNvSpPr/>
            <p:nvPr/>
          </p:nvSpPr>
          <p:spPr>
            <a:xfrm flipH="false" flipV="false" rot="0">
              <a:off x="0" y="0"/>
              <a:ext cx="2094878" cy="872453"/>
            </a:xfrm>
            <a:custGeom>
              <a:avLst/>
              <a:gdLst/>
              <a:ahLst/>
              <a:cxnLst/>
              <a:rect r="r" b="b" t="t" l="l"/>
              <a:pathLst>
                <a:path h="872453" w="2094878">
                  <a:moveTo>
                    <a:pt x="0" y="0"/>
                  </a:moveTo>
                  <a:lnTo>
                    <a:pt x="2094878" y="0"/>
                  </a:lnTo>
                  <a:lnTo>
                    <a:pt x="2094878" y="872453"/>
                  </a:lnTo>
                  <a:lnTo>
                    <a:pt x="0" y="872453"/>
                  </a:lnTo>
                  <a:close/>
                </a:path>
              </a:pathLst>
            </a:custGeom>
            <a:solidFill>
              <a:srgbClr val="FAF4F4"/>
            </a:solidFill>
          </p:spPr>
        </p:sp>
        <p:sp>
          <p:nvSpPr>
            <p:cNvPr name="TextBox 15" id="15"/>
            <p:cNvSpPr txBox="true"/>
            <p:nvPr/>
          </p:nvSpPr>
          <p:spPr>
            <a:xfrm>
              <a:off x="0" y="-57150"/>
              <a:ext cx="2094878" cy="929603"/>
            </a:xfrm>
            <a:prstGeom prst="rect">
              <a:avLst/>
            </a:prstGeom>
          </p:spPr>
          <p:txBody>
            <a:bodyPr anchor="ctr" rtlCol="false" tIns="50800" lIns="50800" bIns="50800" rIns="50800"/>
            <a:lstStyle/>
            <a:p>
              <a:pPr algn="ctr">
                <a:lnSpc>
                  <a:spcPts val="3359"/>
                </a:lnSpc>
              </a:pPr>
            </a:p>
          </p:txBody>
        </p:sp>
      </p:grpSp>
      <p:grpSp>
        <p:nvGrpSpPr>
          <p:cNvPr name="Group 16" id="16"/>
          <p:cNvGrpSpPr/>
          <p:nvPr/>
        </p:nvGrpSpPr>
        <p:grpSpPr>
          <a:xfrm rot="0">
            <a:off x="14014528" y="2852857"/>
            <a:ext cx="4023421" cy="3520493"/>
            <a:chOff x="0" y="0"/>
            <a:chExt cx="812800" cy="711200"/>
          </a:xfrm>
        </p:grpSpPr>
        <p:sp>
          <p:nvSpPr>
            <p:cNvPr name="Freeform 17" id="17"/>
            <p:cNvSpPr/>
            <p:nvPr/>
          </p:nvSpPr>
          <p:spPr>
            <a:xfrm flipH="false" flipV="false" rot="0">
              <a:off x="-33680" y="-8369"/>
              <a:ext cx="854946" cy="719569"/>
            </a:xfrm>
            <a:custGeom>
              <a:avLst/>
              <a:gdLst/>
              <a:ahLst/>
              <a:cxnLst/>
              <a:rect r="r" b="b" t="t" l="l"/>
              <a:pathLst>
                <a:path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blipFill>
              <a:blip r:embed="rId8"/>
              <a:stretch>
                <a:fillRect l="0" t="-7142" r="0" b="-7142"/>
              </a:stretch>
            </a:blipFill>
          </p:spPr>
        </p:sp>
      </p:grpSp>
      <p:grpSp>
        <p:nvGrpSpPr>
          <p:cNvPr name="Group 18" id="18"/>
          <p:cNvGrpSpPr/>
          <p:nvPr/>
        </p:nvGrpSpPr>
        <p:grpSpPr>
          <a:xfrm rot="0">
            <a:off x="11693574" y="5193334"/>
            <a:ext cx="3310554" cy="2896735"/>
            <a:chOff x="0" y="0"/>
            <a:chExt cx="812800" cy="711200"/>
          </a:xfrm>
        </p:grpSpPr>
        <p:sp>
          <p:nvSpPr>
            <p:cNvPr name="Freeform 19" id="19"/>
            <p:cNvSpPr/>
            <p:nvPr/>
          </p:nvSpPr>
          <p:spPr>
            <a:xfrm flipH="false" flipV="false" rot="0">
              <a:off x="-33680" y="-8369"/>
              <a:ext cx="854946" cy="719569"/>
            </a:xfrm>
            <a:custGeom>
              <a:avLst/>
              <a:gdLst/>
              <a:ahLst/>
              <a:cxnLst/>
              <a:rect r="r" b="b" t="t" l="l"/>
              <a:pathLst>
                <a:path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blipFill>
              <a:blip r:embed="rId9"/>
              <a:stretch>
                <a:fillRect l="0" t="-7142" r="0" b="-7142"/>
              </a:stretch>
            </a:blipFill>
          </p:spPr>
        </p:sp>
      </p:grpSp>
      <p:grpSp>
        <p:nvGrpSpPr>
          <p:cNvPr name="Group 20" id="20"/>
          <p:cNvGrpSpPr/>
          <p:nvPr/>
        </p:nvGrpSpPr>
        <p:grpSpPr>
          <a:xfrm rot="0">
            <a:off x="8649976" y="7062873"/>
            <a:ext cx="3627496" cy="3174059"/>
            <a:chOff x="0" y="0"/>
            <a:chExt cx="812800" cy="711200"/>
          </a:xfrm>
        </p:grpSpPr>
        <p:sp>
          <p:nvSpPr>
            <p:cNvPr name="Freeform 21" id="21"/>
            <p:cNvSpPr/>
            <p:nvPr/>
          </p:nvSpPr>
          <p:spPr>
            <a:xfrm flipH="false" flipV="false" rot="0">
              <a:off x="-33680" y="-8369"/>
              <a:ext cx="854946" cy="719569"/>
            </a:xfrm>
            <a:custGeom>
              <a:avLst/>
              <a:gdLst/>
              <a:ahLst/>
              <a:cxnLst/>
              <a:rect r="r" b="b" t="t" l="l"/>
              <a:pathLst>
                <a:path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blipFill>
              <a:blip r:embed="rId10"/>
              <a:stretch>
                <a:fillRect l="0" t="-7142" r="0" b="-7142"/>
              </a:stretch>
            </a:blipFill>
          </p:spPr>
        </p:sp>
      </p:grpSp>
      <p:grpSp>
        <p:nvGrpSpPr>
          <p:cNvPr name="Group 22" id="22"/>
          <p:cNvGrpSpPr/>
          <p:nvPr/>
        </p:nvGrpSpPr>
        <p:grpSpPr>
          <a:xfrm rot="0">
            <a:off x="8466673" y="3155020"/>
            <a:ext cx="3810799" cy="3334449"/>
            <a:chOff x="0" y="0"/>
            <a:chExt cx="812800" cy="711200"/>
          </a:xfrm>
        </p:grpSpPr>
        <p:sp>
          <p:nvSpPr>
            <p:cNvPr name="Freeform 23" id="23"/>
            <p:cNvSpPr/>
            <p:nvPr/>
          </p:nvSpPr>
          <p:spPr>
            <a:xfrm flipH="false" flipV="false" rot="0">
              <a:off x="-33680" y="-8369"/>
              <a:ext cx="854946" cy="719569"/>
            </a:xfrm>
            <a:custGeom>
              <a:avLst/>
              <a:gdLst/>
              <a:ahLst/>
              <a:cxnLst/>
              <a:rect r="r" b="b" t="t" l="l"/>
              <a:pathLst>
                <a:path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blipFill>
              <a:blip r:embed="rId11"/>
              <a:stretch>
                <a:fillRect l="0" t="-51587" r="0" b="-51587"/>
              </a:stretch>
            </a:blipFill>
          </p:spPr>
        </p:sp>
      </p:grpSp>
      <p:grpSp>
        <p:nvGrpSpPr>
          <p:cNvPr name="Group 24" id="24"/>
          <p:cNvGrpSpPr/>
          <p:nvPr/>
        </p:nvGrpSpPr>
        <p:grpSpPr>
          <a:xfrm rot="0">
            <a:off x="14525148" y="7003655"/>
            <a:ext cx="3762852" cy="3292496"/>
            <a:chOff x="0" y="0"/>
            <a:chExt cx="812800" cy="711200"/>
          </a:xfrm>
        </p:grpSpPr>
        <p:sp>
          <p:nvSpPr>
            <p:cNvPr name="Freeform 25" id="25"/>
            <p:cNvSpPr/>
            <p:nvPr/>
          </p:nvSpPr>
          <p:spPr>
            <a:xfrm flipH="false" flipV="false" rot="0">
              <a:off x="-33680" y="-8369"/>
              <a:ext cx="854946" cy="719569"/>
            </a:xfrm>
            <a:custGeom>
              <a:avLst/>
              <a:gdLst/>
              <a:ahLst/>
              <a:cxnLst/>
              <a:rect r="r" b="b" t="t" l="l"/>
              <a:pathLst>
                <a:path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blipFill>
              <a:blip r:embed="rId12"/>
              <a:stretch>
                <a:fillRect l="0" t="-7142" r="0" b="-7142"/>
              </a:stretch>
            </a:blipFill>
          </p:spPr>
        </p:sp>
      </p:grpSp>
      <p:sp>
        <p:nvSpPr>
          <p:cNvPr name="TextBox 26" id="26"/>
          <p:cNvSpPr txBox="true"/>
          <p:nvPr/>
        </p:nvSpPr>
        <p:spPr>
          <a:xfrm rot="0">
            <a:off x="10559781" y="473177"/>
            <a:ext cx="6909493" cy="2379680"/>
          </a:xfrm>
          <a:prstGeom prst="rect">
            <a:avLst/>
          </a:prstGeom>
        </p:spPr>
        <p:txBody>
          <a:bodyPr anchor="t" rtlCol="false" tIns="0" lIns="0" bIns="0" rIns="0">
            <a:spAutoFit/>
          </a:bodyPr>
          <a:lstStyle/>
          <a:p>
            <a:pPr algn="ctr">
              <a:lnSpc>
                <a:spcPts val="9495"/>
              </a:lnSpc>
            </a:pPr>
            <a:r>
              <a:rPr lang="en-US" sz="6782">
                <a:solidFill>
                  <a:srgbClr val="FFFFFF"/>
                </a:solidFill>
                <a:latin typeface="Higuen Elegant Serif"/>
                <a:ea typeface="Higuen Elegant Serif"/>
                <a:cs typeface="Higuen Elegant Serif"/>
                <a:sym typeface="Higuen Elegant Serif"/>
              </a:rPr>
              <a:t>Events Surprises</a:t>
            </a:r>
          </a:p>
        </p:txBody>
      </p:sp>
      <p:sp>
        <p:nvSpPr>
          <p:cNvPr name="TextBox 27" id="27"/>
          <p:cNvSpPr txBox="true"/>
          <p:nvPr/>
        </p:nvSpPr>
        <p:spPr>
          <a:xfrm rot="0">
            <a:off x="425382" y="3501609"/>
            <a:ext cx="7446662" cy="2790782"/>
          </a:xfrm>
          <a:prstGeom prst="rect">
            <a:avLst/>
          </a:prstGeom>
        </p:spPr>
        <p:txBody>
          <a:bodyPr anchor="t" rtlCol="false" tIns="0" lIns="0" bIns="0" rIns="0">
            <a:spAutoFit/>
          </a:bodyPr>
          <a:lstStyle/>
          <a:p>
            <a:pPr algn="just">
              <a:lnSpc>
                <a:spcPts val="3677"/>
              </a:lnSpc>
            </a:pPr>
            <a:r>
              <a:rPr lang="en-US" sz="2626">
                <a:solidFill>
                  <a:srgbClr val="000000"/>
                </a:solidFill>
                <a:latin typeface="Lovelace"/>
                <a:ea typeface="Lovelace"/>
                <a:cs typeface="Lovelace"/>
                <a:sym typeface="Lovelace"/>
              </a:rPr>
              <a:t>Vous souhaitez surprendre votre partenaire sans lever le petit doigt ? Nous organisons l’événement de A à Z. Une nuit romantique dans un lieu secret, un dîner sensuel, un réveil surprise… dites-nous qui vous êtes, nous faisons le reste.</a:t>
            </a:r>
          </a:p>
        </p:txBody>
      </p:sp>
      <p:sp>
        <p:nvSpPr>
          <p:cNvPr name="TextBox 28" id="28"/>
          <p:cNvSpPr txBox="true"/>
          <p:nvPr/>
        </p:nvSpPr>
        <p:spPr>
          <a:xfrm rot="0">
            <a:off x="425382" y="6908405"/>
            <a:ext cx="6869821" cy="3226865"/>
          </a:xfrm>
          <a:prstGeom prst="rect">
            <a:avLst/>
          </a:prstGeom>
        </p:spPr>
        <p:txBody>
          <a:bodyPr anchor="t" rtlCol="false" tIns="0" lIns="0" bIns="0" rIns="0">
            <a:spAutoFit/>
          </a:bodyPr>
          <a:lstStyle/>
          <a:p>
            <a:pPr algn="just">
              <a:lnSpc>
                <a:spcPts val="3809"/>
              </a:lnSpc>
            </a:pPr>
            <a:r>
              <a:rPr lang="en-US" sz="2426">
                <a:solidFill>
                  <a:srgbClr val="000000"/>
                </a:solidFill>
                <a:latin typeface="Lovelace"/>
                <a:ea typeface="Lovelace"/>
                <a:cs typeface="Lovelace"/>
                <a:sym typeface="Lovelace"/>
              </a:rPr>
              <a:t>F</a:t>
            </a:r>
            <a:r>
              <a:rPr lang="en-US" sz="2426">
                <a:solidFill>
                  <a:srgbClr val="000000"/>
                </a:solidFill>
                <a:latin typeface="Lovelace"/>
                <a:ea typeface="Lovelace"/>
                <a:cs typeface="Lovelace"/>
                <a:sym typeface="Lovelace"/>
              </a:rPr>
              <a:t>o</a:t>
            </a:r>
            <a:r>
              <a:rPr lang="en-US" sz="2426">
                <a:solidFill>
                  <a:srgbClr val="000000"/>
                </a:solidFill>
                <a:latin typeface="Lovelace"/>
                <a:ea typeface="Lovelace"/>
                <a:cs typeface="Lovelace"/>
                <a:sym typeface="Lovelace"/>
              </a:rPr>
              <a:t>rm</a:t>
            </a:r>
            <a:r>
              <a:rPr lang="en-US" sz="2426">
                <a:solidFill>
                  <a:srgbClr val="000000"/>
                </a:solidFill>
                <a:latin typeface="Lovelace"/>
                <a:ea typeface="Lovelace"/>
                <a:cs typeface="Lovelace"/>
                <a:sym typeface="Lovelace"/>
              </a:rPr>
              <a:t>u</a:t>
            </a:r>
            <a:r>
              <a:rPr lang="en-US" sz="2426">
                <a:solidFill>
                  <a:srgbClr val="000000"/>
                </a:solidFill>
                <a:latin typeface="Lovelace"/>
                <a:ea typeface="Lovelace"/>
                <a:cs typeface="Lovelace"/>
                <a:sym typeface="Lovelace"/>
              </a:rPr>
              <a:t>l</a:t>
            </a:r>
            <a:r>
              <a:rPr lang="en-US" sz="2426">
                <a:solidFill>
                  <a:srgbClr val="000000"/>
                </a:solidFill>
                <a:latin typeface="Lovelace"/>
                <a:ea typeface="Lovelace"/>
                <a:cs typeface="Lovelace"/>
                <a:sym typeface="Lovelace"/>
              </a:rPr>
              <a:t>es </a:t>
            </a:r>
            <a:r>
              <a:rPr lang="en-US" sz="2426">
                <a:solidFill>
                  <a:srgbClr val="000000"/>
                </a:solidFill>
                <a:latin typeface="Lovelace"/>
                <a:ea typeface="Lovelace"/>
                <a:cs typeface="Lovelace"/>
                <a:sym typeface="Lovelace"/>
              </a:rPr>
              <a:t>d</a:t>
            </a:r>
            <a:r>
              <a:rPr lang="en-US" sz="2426">
                <a:solidFill>
                  <a:srgbClr val="000000"/>
                </a:solidFill>
                <a:latin typeface="Lovelace"/>
                <a:ea typeface="Lovelace"/>
                <a:cs typeface="Lovelace"/>
                <a:sym typeface="Lovelace"/>
              </a:rPr>
              <a:t>is</a:t>
            </a:r>
            <a:r>
              <a:rPr lang="en-US" sz="2426">
                <a:solidFill>
                  <a:srgbClr val="000000"/>
                </a:solidFill>
                <a:latin typeface="Lovelace"/>
                <a:ea typeface="Lovelace"/>
                <a:cs typeface="Lovelace"/>
                <a:sym typeface="Lovelace"/>
              </a:rPr>
              <a:t>ponibles :</a:t>
            </a:r>
          </a:p>
          <a:p>
            <a:pPr algn="just" marL="523926" indent="-261963" lvl="1">
              <a:lnSpc>
                <a:spcPts val="3809"/>
              </a:lnSpc>
              <a:buFont typeface="Arial"/>
              <a:buChar char="•"/>
            </a:pPr>
            <a:r>
              <a:rPr lang="en-US" sz="2426">
                <a:solidFill>
                  <a:srgbClr val="000000"/>
                </a:solidFill>
                <a:latin typeface="Lovelace"/>
                <a:ea typeface="Lovelace"/>
                <a:cs typeface="Lovelace"/>
                <a:sym typeface="Lovelace"/>
              </a:rPr>
              <a:t>Surprise intime à domicile, au bureau, etc...</a:t>
            </a:r>
          </a:p>
          <a:p>
            <a:pPr algn="just" marL="523926" indent="-261963" lvl="1">
              <a:lnSpc>
                <a:spcPts val="3809"/>
              </a:lnSpc>
              <a:buFont typeface="Arial"/>
              <a:buChar char="•"/>
            </a:pPr>
            <a:r>
              <a:rPr lang="en-US" sz="2426">
                <a:solidFill>
                  <a:srgbClr val="000000"/>
                </a:solidFill>
                <a:latin typeface="Lovelace"/>
                <a:ea typeface="Lovelace"/>
                <a:cs typeface="Lovelace"/>
                <a:sym typeface="Lovelace"/>
              </a:rPr>
              <a:t>Esc</a:t>
            </a:r>
            <a:r>
              <a:rPr lang="en-US" sz="2426">
                <a:solidFill>
                  <a:srgbClr val="000000"/>
                </a:solidFill>
                <a:latin typeface="Lovelace"/>
                <a:ea typeface="Lovelace"/>
                <a:cs typeface="Lovelace"/>
                <a:sym typeface="Lovelace"/>
              </a:rPr>
              <a:t>a</a:t>
            </a:r>
            <a:r>
              <a:rPr lang="en-US" sz="2426">
                <a:solidFill>
                  <a:srgbClr val="000000"/>
                </a:solidFill>
                <a:latin typeface="Lovelace"/>
                <a:ea typeface="Lovelace"/>
                <a:cs typeface="Lovelace"/>
                <a:sym typeface="Lovelace"/>
              </a:rPr>
              <a:t>p</a:t>
            </a:r>
            <a:r>
              <a:rPr lang="en-US" sz="2426">
                <a:solidFill>
                  <a:srgbClr val="000000"/>
                </a:solidFill>
                <a:latin typeface="Lovelace"/>
                <a:ea typeface="Lovelace"/>
                <a:cs typeface="Lovelace"/>
                <a:sym typeface="Lovelace"/>
              </a:rPr>
              <a:t>a</a:t>
            </a:r>
            <a:r>
              <a:rPr lang="en-US" sz="2426">
                <a:solidFill>
                  <a:srgbClr val="000000"/>
                </a:solidFill>
                <a:latin typeface="Lovelace"/>
                <a:ea typeface="Lovelace"/>
                <a:cs typeface="Lovelace"/>
                <a:sym typeface="Lovelace"/>
              </a:rPr>
              <a:t>d</a:t>
            </a:r>
            <a:r>
              <a:rPr lang="en-US" sz="2426">
                <a:solidFill>
                  <a:srgbClr val="000000"/>
                </a:solidFill>
                <a:latin typeface="Lovelace"/>
                <a:ea typeface="Lovelace"/>
                <a:cs typeface="Lovelace"/>
                <a:sym typeface="Lovelace"/>
              </a:rPr>
              <a:t>e </a:t>
            </a:r>
            <a:r>
              <a:rPr lang="en-US" sz="2426">
                <a:solidFill>
                  <a:srgbClr val="000000"/>
                </a:solidFill>
                <a:latin typeface="Lovelace"/>
                <a:ea typeface="Lovelace"/>
                <a:cs typeface="Lovelace"/>
                <a:sym typeface="Lovelace"/>
              </a:rPr>
              <a:t>en amoureux</a:t>
            </a:r>
          </a:p>
          <a:p>
            <a:pPr algn="just" marL="523926" indent="-261963" lvl="1">
              <a:lnSpc>
                <a:spcPts val="3809"/>
              </a:lnSpc>
              <a:buFont typeface="Arial"/>
              <a:buChar char="•"/>
            </a:pPr>
            <a:r>
              <a:rPr lang="en-US" sz="2426">
                <a:solidFill>
                  <a:srgbClr val="000000"/>
                </a:solidFill>
                <a:latin typeface="Lovelace"/>
                <a:ea typeface="Lovelace"/>
                <a:cs typeface="Lovelace"/>
                <a:sym typeface="Lovelace"/>
              </a:rPr>
              <a:t>Célébration confident</a:t>
            </a:r>
            <a:r>
              <a:rPr lang="en-US" sz="2426">
                <a:solidFill>
                  <a:srgbClr val="000000"/>
                </a:solidFill>
                <a:latin typeface="Lovelace"/>
                <a:ea typeface="Lovelace"/>
                <a:cs typeface="Lovelace"/>
                <a:sym typeface="Lovelace"/>
              </a:rPr>
              <a:t>i</a:t>
            </a:r>
            <a:r>
              <a:rPr lang="en-US" sz="2426">
                <a:solidFill>
                  <a:srgbClr val="000000"/>
                </a:solidFill>
                <a:latin typeface="Lovelace"/>
                <a:ea typeface="Lovelace"/>
                <a:cs typeface="Lovelace"/>
                <a:sym typeface="Lovelace"/>
              </a:rPr>
              <a:t>elle.</a:t>
            </a:r>
          </a:p>
          <a:p>
            <a:pPr algn="just">
              <a:lnSpc>
                <a:spcPts val="3257"/>
              </a:lnSpc>
            </a:pPr>
          </a:p>
          <a:p>
            <a:pPr algn="just">
              <a:lnSpc>
                <a:spcPts val="3397"/>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63946"/>
        </a:solidFill>
      </p:bgPr>
    </p:bg>
    <p:spTree>
      <p:nvGrpSpPr>
        <p:cNvPr id="1" name=""/>
        <p:cNvGrpSpPr/>
        <p:nvPr/>
      </p:nvGrpSpPr>
      <p:grpSpPr>
        <a:xfrm>
          <a:off x="0" y="0"/>
          <a:ext cx="0" cy="0"/>
          <a:chOff x="0" y="0"/>
          <a:chExt cx="0" cy="0"/>
        </a:xfrm>
      </p:grpSpPr>
      <p:sp>
        <p:nvSpPr>
          <p:cNvPr name="Freeform 2" id="2"/>
          <p:cNvSpPr/>
          <p:nvPr/>
        </p:nvSpPr>
        <p:spPr>
          <a:xfrm flipH="false" flipV="false" rot="0">
            <a:off x="6291004" y="4728407"/>
            <a:ext cx="12192891" cy="5710993"/>
          </a:xfrm>
          <a:custGeom>
            <a:avLst/>
            <a:gdLst/>
            <a:ahLst/>
            <a:cxnLst/>
            <a:rect r="r" b="b" t="t" l="l"/>
            <a:pathLst>
              <a:path h="5710993" w="12192891">
                <a:moveTo>
                  <a:pt x="0" y="0"/>
                </a:moveTo>
                <a:lnTo>
                  <a:pt x="12192890" y="0"/>
                </a:lnTo>
                <a:lnTo>
                  <a:pt x="12192890" y="5710993"/>
                </a:lnTo>
                <a:lnTo>
                  <a:pt x="0" y="5710993"/>
                </a:lnTo>
                <a:lnTo>
                  <a:pt x="0" y="0"/>
                </a:lnTo>
                <a:close/>
              </a:path>
            </a:pathLst>
          </a:custGeom>
          <a:blipFill>
            <a:blip r:embed="rId2">
              <a:alphaModFix amt="6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488377" y="-236159"/>
            <a:ext cx="10799623" cy="5058404"/>
          </a:xfrm>
          <a:custGeom>
            <a:avLst/>
            <a:gdLst/>
            <a:ahLst/>
            <a:cxnLst/>
            <a:rect r="r" b="b" t="t" l="l"/>
            <a:pathLst>
              <a:path h="5058404" w="10799623">
                <a:moveTo>
                  <a:pt x="0" y="0"/>
                </a:moveTo>
                <a:lnTo>
                  <a:pt x="10799623" y="0"/>
                </a:lnTo>
                <a:lnTo>
                  <a:pt x="10799623" y="5058404"/>
                </a:lnTo>
                <a:lnTo>
                  <a:pt x="0" y="5058404"/>
                </a:lnTo>
                <a:lnTo>
                  <a:pt x="0" y="0"/>
                </a:lnTo>
                <a:close/>
              </a:path>
            </a:pathLst>
          </a:custGeom>
          <a:blipFill>
            <a:blip r:embed="rId2">
              <a:alphaModFix amt="49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3093021" y="12638"/>
            <a:ext cx="12400985" cy="10657096"/>
            <a:chOff x="0" y="0"/>
            <a:chExt cx="812800" cy="698500"/>
          </a:xfrm>
        </p:grpSpPr>
        <p:sp>
          <p:nvSpPr>
            <p:cNvPr name="Freeform 5" id="5"/>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blipFill>
              <a:blip r:embed="rId4">
                <a:alphaModFix amt="31999"/>
              </a:blip>
              <a:stretch>
                <a:fillRect l="0" t="-8181" r="0" b="-8181"/>
              </a:stretch>
            </a:blipFill>
          </p:spPr>
        </p:sp>
      </p:grpSp>
      <p:sp>
        <p:nvSpPr>
          <p:cNvPr name="Freeform 6" id="6"/>
          <p:cNvSpPr/>
          <p:nvPr/>
        </p:nvSpPr>
        <p:spPr>
          <a:xfrm flipH="false" flipV="false" rot="0">
            <a:off x="0" y="0"/>
            <a:ext cx="3378300" cy="5341186"/>
          </a:xfrm>
          <a:custGeom>
            <a:avLst/>
            <a:gdLst/>
            <a:ahLst/>
            <a:cxnLst/>
            <a:rect r="r" b="b" t="t" l="l"/>
            <a:pathLst>
              <a:path h="5341186" w="3378300">
                <a:moveTo>
                  <a:pt x="0" y="0"/>
                </a:moveTo>
                <a:lnTo>
                  <a:pt x="3378300" y="0"/>
                </a:lnTo>
                <a:lnTo>
                  <a:pt x="3378300" y="5341186"/>
                </a:lnTo>
                <a:lnTo>
                  <a:pt x="0" y="5341186"/>
                </a:lnTo>
                <a:lnTo>
                  <a:pt x="0" y="0"/>
                </a:lnTo>
                <a:close/>
              </a:path>
            </a:pathLst>
          </a:custGeom>
          <a:blipFill>
            <a:blip r:embed="rId5"/>
            <a:stretch>
              <a:fillRect l="0" t="0" r="0" b="0"/>
            </a:stretch>
          </a:blipFill>
        </p:spPr>
      </p:sp>
      <p:grpSp>
        <p:nvGrpSpPr>
          <p:cNvPr name="Group 7" id="7"/>
          <p:cNvGrpSpPr/>
          <p:nvPr/>
        </p:nvGrpSpPr>
        <p:grpSpPr>
          <a:xfrm rot="0">
            <a:off x="607933" y="1734454"/>
            <a:ext cx="4999076" cy="8229600"/>
            <a:chOff x="0" y="0"/>
            <a:chExt cx="6665435" cy="10972800"/>
          </a:xfrm>
        </p:grpSpPr>
        <p:grpSp>
          <p:nvGrpSpPr>
            <p:cNvPr name="Group 8" id="8"/>
            <p:cNvGrpSpPr>
              <a:grpSpLocks noChangeAspect="true"/>
            </p:cNvGrpSpPr>
            <p:nvPr/>
          </p:nvGrpSpPr>
          <p:grpSpPr>
            <a:xfrm rot="0">
              <a:off x="0" y="7476113"/>
              <a:ext cx="6665435" cy="3496687"/>
              <a:chOff x="0" y="0"/>
              <a:chExt cx="6350000" cy="3331210"/>
            </a:xfrm>
          </p:grpSpPr>
          <p:sp>
            <p:nvSpPr>
              <p:cNvPr name="Freeform 9" id="9"/>
              <p:cNvSpPr/>
              <p:nvPr/>
            </p:nvSpPr>
            <p:spPr>
              <a:xfrm flipH="false" flipV="false" rot="0">
                <a:off x="0" y="0"/>
                <a:ext cx="6350000" cy="3331210"/>
              </a:xfrm>
              <a:custGeom>
                <a:avLst/>
                <a:gdLst/>
                <a:ahLst/>
                <a:cxnLst/>
                <a:rect r="r" b="b" t="t" l="l"/>
                <a:pathLst>
                  <a:path h="3331210" w="635000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6"/>
                <a:stretch>
                  <a:fillRect l="0" t="-45310" r="0" b="-45310"/>
                </a:stretch>
              </a:blipFill>
            </p:spPr>
          </p:sp>
        </p:grpSp>
        <p:grpSp>
          <p:nvGrpSpPr>
            <p:cNvPr name="Group 10" id="10"/>
            <p:cNvGrpSpPr>
              <a:grpSpLocks noChangeAspect="true"/>
            </p:cNvGrpSpPr>
            <p:nvPr/>
          </p:nvGrpSpPr>
          <p:grpSpPr>
            <a:xfrm rot="0">
              <a:off x="0" y="3726424"/>
              <a:ext cx="6665435" cy="3496687"/>
              <a:chOff x="0" y="0"/>
              <a:chExt cx="6350000" cy="3331210"/>
            </a:xfrm>
          </p:grpSpPr>
          <p:sp>
            <p:nvSpPr>
              <p:cNvPr name="Freeform 11" id="11"/>
              <p:cNvSpPr/>
              <p:nvPr/>
            </p:nvSpPr>
            <p:spPr>
              <a:xfrm flipH="false" flipV="false" rot="0">
                <a:off x="0" y="0"/>
                <a:ext cx="6350000" cy="3331210"/>
              </a:xfrm>
              <a:custGeom>
                <a:avLst/>
                <a:gdLst/>
                <a:ahLst/>
                <a:cxnLst/>
                <a:rect r="r" b="b" t="t" l="l"/>
                <a:pathLst>
                  <a:path h="3331210" w="635000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7"/>
                <a:stretch>
                  <a:fillRect l="0" t="-22295" r="0" b="-51623"/>
                </a:stretch>
              </a:blipFill>
            </p:spPr>
          </p:sp>
        </p:grpSp>
        <p:grpSp>
          <p:nvGrpSpPr>
            <p:cNvPr name="Group 12" id="12"/>
            <p:cNvGrpSpPr>
              <a:grpSpLocks noChangeAspect="true"/>
            </p:cNvGrpSpPr>
            <p:nvPr/>
          </p:nvGrpSpPr>
          <p:grpSpPr>
            <a:xfrm rot="0">
              <a:off x="0" y="0"/>
              <a:ext cx="6665435" cy="3496687"/>
              <a:chOff x="0" y="0"/>
              <a:chExt cx="6350000" cy="3331210"/>
            </a:xfrm>
          </p:grpSpPr>
          <p:sp>
            <p:nvSpPr>
              <p:cNvPr name="Freeform 13" id="13"/>
              <p:cNvSpPr/>
              <p:nvPr/>
            </p:nvSpPr>
            <p:spPr>
              <a:xfrm flipH="false" flipV="false" rot="0">
                <a:off x="0" y="0"/>
                <a:ext cx="6350000" cy="3331210"/>
              </a:xfrm>
              <a:custGeom>
                <a:avLst/>
                <a:gdLst/>
                <a:ahLst/>
                <a:cxnLst/>
                <a:rect r="r" b="b" t="t" l="l"/>
                <a:pathLst>
                  <a:path h="3331210" w="635000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8"/>
                <a:stretch>
                  <a:fillRect l="0" t="0" r="0" b="-90621"/>
                </a:stretch>
              </a:blipFill>
            </p:spPr>
          </p:sp>
        </p:grpSp>
      </p:grpSp>
      <p:grpSp>
        <p:nvGrpSpPr>
          <p:cNvPr name="Group 14" id="14"/>
          <p:cNvGrpSpPr/>
          <p:nvPr/>
        </p:nvGrpSpPr>
        <p:grpSpPr>
          <a:xfrm rot="0">
            <a:off x="6583395" y="1734454"/>
            <a:ext cx="9242668" cy="2614204"/>
            <a:chOff x="0" y="0"/>
            <a:chExt cx="2434283" cy="688515"/>
          </a:xfrm>
        </p:grpSpPr>
        <p:sp>
          <p:nvSpPr>
            <p:cNvPr name="Freeform 15" id="15"/>
            <p:cNvSpPr/>
            <p:nvPr/>
          </p:nvSpPr>
          <p:spPr>
            <a:xfrm flipH="false" flipV="false" rot="0">
              <a:off x="0" y="0"/>
              <a:ext cx="2434283" cy="688515"/>
            </a:xfrm>
            <a:custGeom>
              <a:avLst/>
              <a:gdLst/>
              <a:ahLst/>
              <a:cxnLst/>
              <a:rect r="r" b="b" t="t" l="l"/>
              <a:pathLst>
                <a:path h="688515" w="2434283">
                  <a:moveTo>
                    <a:pt x="0" y="0"/>
                  </a:moveTo>
                  <a:lnTo>
                    <a:pt x="2434283" y="0"/>
                  </a:lnTo>
                  <a:lnTo>
                    <a:pt x="2434283" y="688515"/>
                  </a:lnTo>
                  <a:lnTo>
                    <a:pt x="0" y="688515"/>
                  </a:lnTo>
                  <a:close/>
                </a:path>
              </a:pathLst>
            </a:custGeom>
            <a:solidFill>
              <a:srgbClr val="FFFFFF"/>
            </a:solidFill>
          </p:spPr>
        </p:sp>
        <p:sp>
          <p:nvSpPr>
            <p:cNvPr name="TextBox 16" id="16"/>
            <p:cNvSpPr txBox="true"/>
            <p:nvPr/>
          </p:nvSpPr>
          <p:spPr>
            <a:xfrm>
              <a:off x="0" y="-57150"/>
              <a:ext cx="2434283" cy="745665"/>
            </a:xfrm>
            <a:prstGeom prst="rect">
              <a:avLst/>
            </a:prstGeom>
          </p:spPr>
          <p:txBody>
            <a:bodyPr anchor="ctr" rtlCol="false" tIns="50800" lIns="50800" bIns="50800" rIns="50800"/>
            <a:lstStyle/>
            <a:p>
              <a:pPr algn="l">
                <a:lnSpc>
                  <a:spcPts val="3359"/>
                </a:lnSpc>
              </a:pPr>
            </a:p>
            <a:p>
              <a:pPr algn="l">
                <a:lnSpc>
                  <a:spcPts val="3359"/>
                </a:lnSpc>
              </a:pPr>
            </a:p>
          </p:txBody>
        </p:sp>
      </p:grpSp>
      <p:grpSp>
        <p:nvGrpSpPr>
          <p:cNvPr name="Group 17" id="17"/>
          <p:cNvGrpSpPr/>
          <p:nvPr/>
        </p:nvGrpSpPr>
        <p:grpSpPr>
          <a:xfrm rot="0">
            <a:off x="6583395" y="4542152"/>
            <a:ext cx="9242668" cy="2614204"/>
            <a:chOff x="0" y="0"/>
            <a:chExt cx="2434283" cy="688515"/>
          </a:xfrm>
        </p:grpSpPr>
        <p:sp>
          <p:nvSpPr>
            <p:cNvPr name="Freeform 18" id="18"/>
            <p:cNvSpPr/>
            <p:nvPr/>
          </p:nvSpPr>
          <p:spPr>
            <a:xfrm flipH="false" flipV="false" rot="0">
              <a:off x="0" y="0"/>
              <a:ext cx="2434283" cy="688515"/>
            </a:xfrm>
            <a:custGeom>
              <a:avLst/>
              <a:gdLst/>
              <a:ahLst/>
              <a:cxnLst/>
              <a:rect r="r" b="b" t="t" l="l"/>
              <a:pathLst>
                <a:path h="688515" w="2434283">
                  <a:moveTo>
                    <a:pt x="0" y="0"/>
                  </a:moveTo>
                  <a:lnTo>
                    <a:pt x="2434283" y="0"/>
                  </a:lnTo>
                  <a:lnTo>
                    <a:pt x="2434283" y="688515"/>
                  </a:lnTo>
                  <a:lnTo>
                    <a:pt x="0" y="688515"/>
                  </a:lnTo>
                  <a:close/>
                </a:path>
              </a:pathLst>
            </a:custGeom>
            <a:solidFill>
              <a:srgbClr val="FFFFFF"/>
            </a:solidFill>
          </p:spPr>
        </p:sp>
        <p:sp>
          <p:nvSpPr>
            <p:cNvPr name="TextBox 19" id="19"/>
            <p:cNvSpPr txBox="true"/>
            <p:nvPr/>
          </p:nvSpPr>
          <p:spPr>
            <a:xfrm>
              <a:off x="0" y="-57150"/>
              <a:ext cx="2434283" cy="745665"/>
            </a:xfrm>
            <a:prstGeom prst="rect">
              <a:avLst/>
            </a:prstGeom>
          </p:spPr>
          <p:txBody>
            <a:bodyPr anchor="ctr" rtlCol="false" tIns="50800" lIns="50800" bIns="50800" rIns="50800"/>
            <a:lstStyle/>
            <a:p>
              <a:pPr algn="l">
                <a:lnSpc>
                  <a:spcPts val="3359"/>
                </a:lnSpc>
              </a:pPr>
            </a:p>
            <a:p>
              <a:pPr algn="l">
                <a:lnSpc>
                  <a:spcPts val="3359"/>
                </a:lnSpc>
              </a:pPr>
            </a:p>
          </p:txBody>
        </p:sp>
      </p:grpSp>
      <p:grpSp>
        <p:nvGrpSpPr>
          <p:cNvPr name="Group 20" id="20"/>
          <p:cNvGrpSpPr/>
          <p:nvPr/>
        </p:nvGrpSpPr>
        <p:grpSpPr>
          <a:xfrm rot="0">
            <a:off x="6583395" y="7349850"/>
            <a:ext cx="9242668" cy="2614204"/>
            <a:chOff x="0" y="0"/>
            <a:chExt cx="2434283" cy="688515"/>
          </a:xfrm>
        </p:grpSpPr>
        <p:sp>
          <p:nvSpPr>
            <p:cNvPr name="Freeform 21" id="21"/>
            <p:cNvSpPr/>
            <p:nvPr/>
          </p:nvSpPr>
          <p:spPr>
            <a:xfrm flipH="false" flipV="false" rot="0">
              <a:off x="0" y="0"/>
              <a:ext cx="2434283" cy="688515"/>
            </a:xfrm>
            <a:custGeom>
              <a:avLst/>
              <a:gdLst/>
              <a:ahLst/>
              <a:cxnLst/>
              <a:rect r="r" b="b" t="t" l="l"/>
              <a:pathLst>
                <a:path h="688515" w="2434283">
                  <a:moveTo>
                    <a:pt x="0" y="0"/>
                  </a:moveTo>
                  <a:lnTo>
                    <a:pt x="2434283" y="0"/>
                  </a:lnTo>
                  <a:lnTo>
                    <a:pt x="2434283" y="688515"/>
                  </a:lnTo>
                  <a:lnTo>
                    <a:pt x="0" y="688515"/>
                  </a:lnTo>
                  <a:close/>
                </a:path>
              </a:pathLst>
            </a:custGeom>
            <a:solidFill>
              <a:srgbClr val="FFFFFF"/>
            </a:solidFill>
          </p:spPr>
        </p:sp>
        <p:sp>
          <p:nvSpPr>
            <p:cNvPr name="TextBox 22" id="22"/>
            <p:cNvSpPr txBox="true"/>
            <p:nvPr/>
          </p:nvSpPr>
          <p:spPr>
            <a:xfrm>
              <a:off x="0" y="-57150"/>
              <a:ext cx="2434283" cy="745665"/>
            </a:xfrm>
            <a:prstGeom prst="rect">
              <a:avLst/>
            </a:prstGeom>
          </p:spPr>
          <p:txBody>
            <a:bodyPr anchor="ctr" rtlCol="false" tIns="50800" lIns="50800" bIns="50800" rIns="50800"/>
            <a:lstStyle/>
            <a:p>
              <a:pPr algn="l">
                <a:lnSpc>
                  <a:spcPts val="3359"/>
                </a:lnSpc>
              </a:pPr>
            </a:p>
            <a:p>
              <a:pPr algn="l">
                <a:lnSpc>
                  <a:spcPts val="3359"/>
                </a:lnSpc>
              </a:pPr>
            </a:p>
          </p:txBody>
        </p:sp>
      </p:grpSp>
      <p:grpSp>
        <p:nvGrpSpPr>
          <p:cNvPr name="Group 23" id="23"/>
          <p:cNvGrpSpPr/>
          <p:nvPr/>
        </p:nvGrpSpPr>
        <p:grpSpPr>
          <a:xfrm rot="0">
            <a:off x="16910609" y="-618098"/>
            <a:ext cx="697383" cy="11918569"/>
            <a:chOff x="0" y="0"/>
            <a:chExt cx="929844" cy="15891425"/>
          </a:xfrm>
        </p:grpSpPr>
        <p:grpSp>
          <p:nvGrpSpPr>
            <p:cNvPr name="Group 24" id="24"/>
            <p:cNvGrpSpPr/>
            <p:nvPr/>
          </p:nvGrpSpPr>
          <p:grpSpPr>
            <a:xfrm rot="0">
              <a:off x="0" y="0"/>
              <a:ext cx="929844" cy="15891425"/>
              <a:chOff x="0" y="0"/>
              <a:chExt cx="183673" cy="3139047"/>
            </a:xfrm>
          </p:grpSpPr>
          <p:sp>
            <p:nvSpPr>
              <p:cNvPr name="Freeform 25" id="25"/>
              <p:cNvSpPr/>
              <p:nvPr/>
            </p:nvSpPr>
            <p:spPr>
              <a:xfrm flipH="false" flipV="false" rot="0">
                <a:off x="0" y="0"/>
                <a:ext cx="183673" cy="3139047"/>
              </a:xfrm>
              <a:custGeom>
                <a:avLst/>
                <a:gdLst/>
                <a:ahLst/>
                <a:cxnLst/>
                <a:rect r="r" b="b" t="t" l="l"/>
                <a:pathLst>
                  <a:path h="3139047" w="183673">
                    <a:moveTo>
                      <a:pt x="0" y="0"/>
                    </a:moveTo>
                    <a:lnTo>
                      <a:pt x="183673" y="0"/>
                    </a:lnTo>
                    <a:lnTo>
                      <a:pt x="183673" y="3139047"/>
                    </a:lnTo>
                    <a:lnTo>
                      <a:pt x="0" y="3139047"/>
                    </a:lnTo>
                    <a:close/>
                  </a:path>
                </a:pathLst>
              </a:custGeom>
              <a:solidFill>
                <a:srgbClr val="FFFFFF"/>
              </a:solidFill>
            </p:spPr>
          </p:sp>
          <p:sp>
            <p:nvSpPr>
              <p:cNvPr name="TextBox 26" id="26"/>
              <p:cNvSpPr txBox="true"/>
              <p:nvPr/>
            </p:nvSpPr>
            <p:spPr>
              <a:xfrm>
                <a:off x="0" y="-57150"/>
                <a:ext cx="183673" cy="3196197"/>
              </a:xfrm>
              <a:prstGeom prst="rect">
                <a:avLst/>
              </a:prstGeom>
            </p:spPr>
            <p:txBody>
              <a:bodyPr anchor="ctr" rtlCol="false" tIns="50800" lIns="50800" bIns="50800" rIns="50800"/>
              <a:lstStyle/>
              <a:p>
                <a:pPr algn="ctr">
                  <a:lnSpc>
                    <a:spcPts val="3359"/>
                  </a:lnSpc>
                </a:pPr>
              </a:p>
            </p:txBody>
          </p:sp>
        </p:grpSp>
        <p:sp>
          <p:nvSpPr>
            <p:cNvPr name="TextBox 27" id="27"/>
            <p:cNvSpPr txBox="true"/>
            <p:nvPr/>
          </p:nvSpPr>
          <p:spPr>
            <a:xfrm rot="-5400000">
              <a:off x="-5064388" y="7467889"/>
              <a:ext cx="10972800" cy="493818"/>
            </a:xfrm>
            <a:prstGeom prst="rect">
              <a:avLst/>
            </a:prstGeom>
          </p:spPr>
          <p:txBody>
            <a:bodyPr anchor="t" rtlCol="false" tIns="0" lIns="0" bIns="0" rIns="0">
              <a:spAutoFit/>
            </a:bodyPr>
            <a:lstStyle/>
            <a:p>
              <a:pPr algn="ctr">
                <a:lnSpc>
                  <a:spcPts val="3079"/>
                </a:lnSpc>
              </a:pPr>
              <a:r>
                <a:rPr lang="en-US" sz="2199" spc="305">
                  <a:solidFill>
                    <a:srgbClr val="000000"/>
                  </a:solidFill>
                  <a:latin typeface="Higuen Elegant Serif"/>
                  <a:ea typeface="Higuen Elegant Serif"/>
                  <a:cs typeface="Higuen Elegant Serif"/>
                  <a:sym typeface="Higuen Elegant Serif"/>
                </a:rPr>
                <a:t>NEW COLLECTION 2024-2025</a:t>
              </a:r>
            </a:p>
          </p:txBody>
        </p:sp>
      </p:grpSp>
      <p:sp>
        <p:nvSpPr>
          <p:cNvPr name="TextBox 28" id="28"/>
          <p:cNvSpPr txBox="true"/>
          <p:nvPr/>
        </p:nvSpPr>
        <p:spPr>
          <a:xfrm rot="0">
            <a:off x="7028078" y="376676"/>
            <a:ext cx="7661644" cy="976779"/>
          </a:xfrm>
          <a:prstGeom prst="rect">
            <a:avLst/>
          </a:prstGeom>
        </p:spPr>
        <p:txBody>
          <a:bodyPr anchor="t" rtlCol="false" tIns="0" lIns="0" bIns="0" rIns="0">
            <a:spAutoFit/>
          </a:bodyPr>
          <a:lstStyle/>
          <a:p>
            <a:pPr algn="ctr">
              <a:lnSpc>
                <a:spcPts val="7933"/>
              </a:lnSpc>
            </a:pPr>
            <a:r>
              <a:rPr lang="en-US" sz="5666">
                <a:solidFill>
                  <a:srgbClr val="FFFFFF"/>
                </a:solidFill>
                <a:latin typeface="Higuen Elegant Serif"/>
                <a:ea typeface="Higuen Elegant Serif"/>
                <a:cs typeface="Higuen Elegant Serif"/>
                <a:sym typeface="Higuen Elegant Serif"/>
              </a:rPr>
              <a:t>Nos packs surprises</a:t>
            </a:r>
          </a:p>
        </p:txBody>
      </p:sp>
      <p:sp>
        <p:nvSpPr>
          <p:cNvPr name="TextBox 29" id="29"/>
          <p:cNvSpPr txBox="true"/>
          <p:nvPr/>
        </p:nvSpPr>
        <p:spPr>
          <a:xfrm rot="0">
            <a:off x="6978595" y="1738688"/>
            <a:ext cx="8229600" cy="431799"/>
          </a:xfrm>
          <a:prstGeom prst="rect">
            <a:avLst/>
          </a:prstGeom>
        </p:spPr>
        <p:txBody>
          <a:bodyPr anchor="t" rtlCol="false" tIns="0" lIns="0" bIns="0" rIns="0">
            <a:spAutoFit/>
          </a:bodyPr>
          <a:lstStyle/>
          <a:p>
            <a:pPr algn="l">
              <a:lnSpc>
                <a:spcPts val="3500"/>
              </a:lnSpc>
            </a:pPr>
            <a:r>
              <a:rPr lang="en-US" sz="2500" spc="347">
                <a:solidFill>
                  <a:srgbClr val="000000"/>
                </a:solidFill>
                <a:latin typeface="Higuen Elegant Serif"/>
                <a:ea typeface="Higuen Elegant Serif"/>
                <a:cs typeface="Higuen Elegant Serif"/>
                <a:sym typeface="Higuen Elegant Serif"/>
              </a:rPr>
              <a:t>Bouquet Surprise /Hors prix de service </a:t>
            </a:r>
          </a:p>
        </p:txBody>
      </p:sp>
      <p:sp>
        <p:nvSpPr>
          <p:cNvPr name="TextBox 30" id="30"/>
          <p:cNvSpPr txBox="true"/>
          <p:nvPr/>
        </p:nvSpPr>
        <p:spPr>
          <a:xfrm rot="0">
            <a:off x="6791613" y="2542129"/>
            <a:ext cx="8328567" cy="951230"/>
          </a:xfrm>
          <a:prstGeom prst="rect">
            <a:avLst/>
          </a:prstGeom>
        </p:spPr>
        <p:txBody>
          <a:bodyPr anchor="t" rtlCol="false" tIns="0" lIns="0" bIns="0" rIns="0">
            <a:spAutoFit/>
          </a:bodyPr>
          <a:lstStyle/>
          <a:p>
            <a:pPr algn="just">
              <a:lnSpc>
                <a:spcPts val="2520"/>
              </a:lnSpc>
            </a:pPr>
            <a:r>
              <a:rPr lang="en-US" sz="1800">
                <a:solidFill>
                  <a:srgbClr val="000000"/>
                </a:solidFill>
                <a:latin typeface="Lovelace"/>
                <a:ea typeface="Lovelace"/>
                <a:cs typeface="Lovelace"/>
                <a:sym typeface="Lovelace"/>
              </a:rPr>
              <a:t>1</a:t>
            </a:r>
            <a:r>
              <a:rPr lang="en-US" sz="1800" b="true">
                <a:solidFill>
                  <a:srgbClr val="000000"/>
                </a:solidFill>
                <a:latin typeface="Lovelace Bold"/>
                <a:ea typeface="Lovelace Bold"/>
                <a:cs typeface="Lovelace Bold"/>
                <a:sym typeface="Lovelace Bold"/>
              </a:rPr>
              <a:t>/ Bouquets de fleurs : </a:t>
            </a:r>
          </a:p>
          <a:p>
            <a:pPr algn="just" marL="388622" indent="-194311" lvl="1">
              <a:lnSpc>
                <a:spcPts val="2520"/>
              </a:lnSpc>
              <a:buFont typeface="Arial"/>
              <a:buChar char="•"/>
            </a:pPr>
            <a:r>
              <a:rPr lang="en-US" sz="1800">
                <a:solidFill>
                  <a:srgbClr val="000000"/>
                </a:solidFill>
                <a:latin typeface="Lovelace"/>
                <a:ea typeface="Lovelace"/>
                <a:cs typeface="Lovelace"/>
                <a:sym typeface="Lovelace"/>
              </a:rPr>
              <a:t>Bouquets de fleurs naturelles : à partir de 30 euros; </a:t>
            </a:r>
          </a:p>
          <a:p>
            <a:pPr algn="just" marL="388622" indent="-194311" lvl="1">
              <a:lnSpc>
                <a:spcPts val="2520"/>
              </a:lnSpc>
              <a:buFont typeface="Arial"/>
              <a:buChar char="•"/>
            </a:pPr>
            <a:r>
              <a:rPr lang="en-US" sz="1800">
                <a:solidFill>
                  <a:srgbClr val="000000"/>
                </a:solidFill>
                <a:latin typeface="Lovelace"/>
                <a:ea typeface="Lovelace"/>
                <a:cs typeface="Lovelace"/>
                <a:sym typeface="Lovelace"/>
              </a:rPr>
              <a:t>Bouquets de fleurs artificielles : à partir de 20 euros; </a:t>
            </a:r>
          </a:p>
        </p:txBody>
      </p:sp>
      <p:sp>
        <p:nvSpPr>
          <p:cNvPr name="TextBox 31" id="31"/>
          <p:cNvSpPr txBox="true"/>
          <p:nvPr/>
        </p:nvSpPr>
        <p:spPr>
          <a:xfrm rot="0">
            <a:off x="6791613" y="3476622"/>
            <a:ext cx="8328567" cy="636905"/>
          </a:xfrm>
          <a:prstGeom prst="rect">
            <a:avLst/>
          </a:prstGeom>
        </p:spPr>
        <p:txBody>
          <a:bodyPr anchor="t" rtlCol="false" tIns="0" lIns="0" bIns="0" rIns="0">
            <a:spAutoFit/>
          </a:bodyPr>
          <a:lstStyle/>
          <a:p>
            <a:pPr algn="just">
              <a:lnSpc>
                <a:spcPts val="2520"/>
              </a:lnSpc>
            </a:pPr>
            <a:r>
              <a:rPr lang="en-US" sz="1800" b="true">
                <a:solidFill>
                  <a:srgbClr val="000000"/>
                </a:solidFill>
                <a:latin typeface="Lovelace Bold"/>
                <a:ea typeface="Lovelace Bold"/>
                <a:cs typeface="Lovelace Bold"/>
                <a:sym typeface="Lovelace Bold"/>
              </a:rPr>
              <a:t>2/ Bouquets d’argent : </a:t>
            </a:r>
          </a:p>
          <a:p>
            <a:pPr algn="just" marL="388622" indent="-194311" lvl="1">
              <a:lnSpc>
                <a:spcPts val="2520"/>
              </a:lnSpc>
              <a:buFont typeface="Arial"/>
              <a:buChar char="•"/>
            </a:pPr>
            <a:r>
              <a:rPr lang="en-US" sz="1800">
                <a:solidFill>
                  <a:srgbClr val="000000"/>
                </a:solidFill>
                <a:latin typeface="Lovelace"/>
                <a:ea typeface="Lovelace"/>
                <a:cs typeface="Lovelace"/>
                <a:sym typeface="Lovelace"/>
              </a:rPr>
              <a:t>à partir de 150 euros </a:t>
            </a:r>
          </a:p>
        </p:txBody>
      </p:sp>
      <p:sp>
        <p:nvSpPr>
          <p:cNvPr name="TextBox 32" id="32"/>
          <p:cNvSpPr txBox="true"/>
          <p:nvPr/>
        </p:nvSpPr>
        <p:spPr>
          <a:xfrm rot="0">
            <a:off x="7028078" y="4587876"/>
            <a:ext cx="8229600" cy="431799"/>
          </a:xfrm>
          <a:prstGeom prst="rect">
            <a:avLst/>
          </a:prstGeom>
        </p:spPr>
        <p:txBody>
          <a:bodyPr anchor="t" rtlCol="false" tIns="0" lIns="0" bIns="0" rIns="0">
            <a:spAutoFit/>
          </a:bodyPr>
          <a:lstStyle/>
          <a:p>
            <a:pPr algn="l">
              <a:lnSpc>
                <a:spcPts val="3500"/>
              </a:lnSpc>
            </a:pPr>
            <a:r>
              <a:rPr lang="en-US" sz="2500" spc="347">
                <a:solidFill>
                  <a:srgbClr val="000000"/>
                </a:solidFill>
                <a:latin typeface="Higuen Elegant Serif"/>
                <a:ea typeface="Higuen Elegant Serif"/>
                <a:cs typeface="Higuen Elegant Serif"/>
                <a:sym typeface="Higuen Elegant Serif"/>
              </a:rPr>
              <a:t>Paniers repas/hors prix de service  </a:t>
            </a:r>
          </a:p>
        </p:txBody>
      </p:sp>
      <p:sp>
        <p:nvSpPr>
          <p:cNvPr name="TextBox 33" id="33"/>
          <p:cNvSpPr txBox="true"/>
          <p:nvPr/>
        </p:nvSpPr>
        <p:spPr>
          <a:xfrm rot="0">
            <a:off x="6791613" y="5095875"/>
            <a:ext cx="8937455" cy="951230"/>
          </a:xfrm>
          <a:prstGeom prst="rect">
            <a:avLst/>
          </a:prstGeom>
        </p:spPr>
        <p:txBody>
          <a:bodyPr anchor="t" rtlCol="false" tIns="0" lIns="0" bIns="0" rIns="0">
            <a:spAutoFit/>
          </a:bodyPr>
          <a:lstStyle/>
          <a:p>
            <a:pPr algn="just">
              <a:lnSpc>
                <a:spcPts val="2520"/>
              </a:lnSpc>
            </a:pPr>
            <a:r>
              <a:rPr lang="en-US" sz="1800" b="true">
                <a:solidFill>
                  <a:srgbClr val="000000"/>
                </a:solidFill>
                <a:latin typeface="Lovelace Bold"/>
                <a:ea typeface="Lovelace Bold"/>
                <a:cs typeface="Lovelace Bold"/>
                <a:sym typeface="Lovelace Bold"/>
              </a:rPr>
              <a:t>Panier 1 :  valeur de 30 euros.</a:t>
            </a:r>
          </a:p>
          <a:p>
            <a:pPr algn="just" marL="388622" indent="-194311" lvl="1">
              <a:lnSpc>
                <a:spcPts val="2520"/>
              </a:lnSpc>
              <a:buFont typeface="Arial"/>
              <a:buChar char="•"/>
            </a:pPr>
            <a:r>
              <a:rPr lang="en-US" sz="1800">
                <a:solidFill>
                  <a:srgbClr val="000000"/>
                </a:solidFill>
                <a:latin typeface="Lovelace"/>
                <a:ea typeface="Lovelace"/>
                <a:cs typeface="Lovelace"/>
                <a:sym typeface="Lovelace"/>
              </a:rPr>
              <a:t>Une bouteille de vin, fruits de saison, une boîte de nutella, friandises aux choix, un mini kit petit déjeuner + une carte de voeux personnalisé.</a:t>
            </a:r>
          </a:p>
        </p:txBody>
      </p:sp>
      <p:sp>
        <p:nvSpPr>
          <p:cNvPr name="TextBox 34" id="34"/>
          <p:cNvSpPr txBox="true"/>
          <p:nvPr/>
        </p:nvSpPr>
        <p:spPr>
          <a:xfrm rot="0">
            <a:off x="6879627" y="6161405"/>
            <a:ext cx="9131447" cy="951230"/>
          </a:xfrm>
          <a:prstGeom prst="rect">
            <a:avLst/>
          </a:prstGeom>
        </p:spPr>
        <p:txBody>
          <a:bodyPr anchor="t" rtlCol="false" tIns="0" lIns="0" bIns="0" rIns="0">
            <a:spAutoFit/>
          </a:bodyPr>
          <a:lstStyle/>
          <a:p>
            <a:pPr algn="just">
              <a:lnSpc>
                <a:spcPts val="2520"/>
              </a:lnSpc>
            </a:pPr>
            <a:r>
              <a:rPr lang="en-US" sz="1800" b="true">
                <a:solidFill>
                  <a:srgbClr val="000000"/>
                </a:solidFill>
                <a:latin typeface="Lovelace Bold"/>
                <a:ea typeface="Lovelace Bold"/>
                <a:cs typeface="Lovelace Bold"/>
                <a:sym typeface="Lovelace Bold"/>
              </a:rPr>
              <a:t>Panier 2 :  valeur de 50 euros </a:t>
            </a:r>
          </a:p>
          <a:p>
            <a:pPr algn="just" marL="388622" indent="-194311" lvl="1">
              <a:lnSpc>
                <a:spcPts val="2520"/>
              </a:lnSpc>
              <a:buFont typeface="Arial"/>
              <a:buChar char="•"/>
            </a:pPr>
            <a:r>
              <a:rPr lang="en-US" sz="1800">
                <a:solidFill>
                  <a:srgbClr val="000000"/>
                </a:solidFill>
                <a:latin typeface="Lovelace"/>
                <a:ea typeface="Lovelace"/>
                <a:cs typeface="Lovelace"/>
                <a:sym typeface="Lovelace"/>
              </a:rPr>
              <a:t>Une bouteille de champagne, fruits de saison, une boîte de nutella, friandises aux choix, un mini kit petit déjeuner + 1 carte de voeux personnalisé.</a:t>
            </a:r>
          </a:p>
        </p:txBody>
      </p:sp>
      <p:sp>
        <p:nvSpPr>
          <p:cNvPr name="TextBox 35" id="35"/>
          <p:cNvSpPr txBox="true"/>
          <p:nvPr/>
        </p:nvSpPr>
        <p:spPr>
          <a:xfrm rot="0">
            <a:off x="6929111" y="7480206"/>
            <a:ext cx="8229600" cy="431799"/>
          </a:xfrm>
          <a:prstGeom prst="rect">
            <a:avLst/>
          </a:prstGeom>
        </p:spPr>
        <p:txBody>
          <a:bodyPr anchor="t" rtlCol="false" tIns="0" lIns="0" bIns="0" rIns="0">
            <a:spAutoFit/>
          </a:bodyPr>
          <a:lstStyle/>
          <a:p>
            <a:pPr algn="l">
              <a:lnSpc>
                <a:spcPts val="3500"/>
              </a:lnSpc>
            </a:pPr>
            <a:r>
              <a:rPr lang="en-US" sz="2500" spc="347">
                <a:solidFill>
                  <a:srgbClr val="000000"/>
                </a:solidFill>
                <a:latin typeface="Higuen Elegant Serif"/>
                <a:ea typeface="Higuen Elegant Serif"/>
                <a:cs typeface="Higuen Elegant Serif"/>
                <a:sym typeface="Higuen Elegant Serif"/>
              </a:rPr>
              <a:t>Paniers Beauté/hors prix de service  </a:t>
            </a:r>
          </a:p>
        </p:txBody>
      </p:sp>
      <p:sp>
        <p:nvSpPr>
          <p:cNvPr name="TextBox 36" id="36"/>
          <p:cNvSpPr txBox="true"/>
          <p:nvPr/>
        </p:nvSpPr>
        <p:spPr>
          <a:xfrm rot="0">
            <a:off x="6791613" y="7988206"/>
            <a:ext cx="8937455" cy="951230"/>
          </a:xfrm>
          <a:prstGeom prst="rect">
            <a:avLst/>
          </a:prstGeom>
        </p:spPr>
        <p:txBody>
          <a:bodyPr anchor="t" rtlCol="false" tIns="0" lIns="0" bIns="0" rIns="0">
            <a:spAutoFit/>
          </a:bodyPr>
          <a:lstStyle/>
          <a:p>
            <a:pPr algn="just">
              <a:lnSpc>
                <a:spcPts val="2520"/>
              </a:lnSpc>
            </a:pPr>
            <a:r>
              <a:rPr lang="en-US" sz="1800" b="true">
                <a:solidFill>
                  <a:srgbClr val="000000"/>
                </a:solidFill>
                <a:latin typeface="Lovelace Bold"/>
                <a:ea typeface="Lovelace Bold"/>
                <a:cs typeface="Lovelace Bold"/>
                <a:sym typeface="Lovelace Bold"/>
              </a:rPr>
              <a:t>Panier 1 :  valeur de 30 euros.</a:t>
            </a:r>
          </a:p>
          <a:p>
            <a:pPr algn="just" marL="388622" indent="-194311" lvl="1">
              <a:lnSpc>
                <a:spcPts val="2520"/>
              </a:lnSpc>
              <a:buFont typeface="Arial"/>
              <a:buChar char="•"/>
            </a:pPr>
            <a:r>
              <a:rPr lang="en-US" sz="1800">
                <a:solidFill>
                  <a:srgbClr val="000000"/>
                </a:solidFill>
                <a:latin typeface="Lovelace"/>
                <a:ea typeface="Lovelace"/>
                <a:cs typeface="Lovelace"/>
                <a:sym typeface="Lovelace"/>
              </a:rPr>
              <a:t>Un Kit bain, une brûme, une huile éssentielle, un gant de toilette, une serviette + une carte de voeu personnalisé.</a:t>
            </a:r>
          </a:p>
        </p:txBody>
      </p:sp>
      <p:sp>
        <p:nvSpPr>
          <p:cNvPr name="TextBox 37" id="37"/>
          <p:cNvSpPr txBox="true"/>
          <p:nvPr/>
        </p:nvSpPr>
        <p:spPr>
          <a:xfrm rot="0">
            <a:off x="6791613" y="9034686"/>
            <a:ext cx="9131447" cy="951230"/>
          </a:xfrm>
          <a:prstGeom prst="rect">
            <a:avLst/>
          </a:prstGeom>
        </p:spPr>
        <p:txBody>
          <a:bodyPr anchor="t" rtlCol="false" tIns="0" lIns="0" bIns="0" rIns="0">
            <a:spAutoFit/>
          </a:bodyPr>
          <a:lstStyle/>
          <a:p>
            <a:pPr algn="just">
              <a:lnSpc>
                <a:spcPts val="2520"/>
              </a:lnSpc>
            </a:pPr>
            <a:r>
              <a:rPr lang="en-US" sz="1800" b="true">
                <a:solidFill>
                  <a:srgbClr val="000000"/>
                </a:solidFill>
                <a:latin typeface="Lovelace Bold"/>
                <a:ea typeface="Lovelace Bold"/>
                <a:cs typeface="Lovelace Bold"/>
                <a:sym typeface="Lovelace Bold"/>
              </a:rPr>
              <a:t>Panier 2 :  valeur de 50 euros </a:t>
            </a:r>
          </a:p>
          <a:p>
            <a:pPr algn="just" marL="388622" indent="-194311" lvl="1">
              <a:lnSpc>
                <a:spcPts val="2520"/>
              </a:lnSpc>
              <a:buFont typeface="Arial"/>
              <a:buChar char="•"/>
            </a:pPr>
            <a:r>
              <a:rPr lang="en-US" sz="1800">
                <a:solidFill>
                  <a:srgbClr val="000000"/>
                </a:solidFill>
                <a:latin typeface="Lovelace"/>
                <a:ea typeface="Lovelace"/>
                <a:cs typeface="Lovelace"/>
                <a:sym typeface="Lovelace"/>
              </a:rPr>
              <a:t>Un kit de bain, un parfum chogan, une huile éssentielle, un gant de toilette, une serviette + une carte de voeu de personnalisé.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63946"/>
        </a:solidFill>
      </p:bgPr>
    </p:bg>
    <p:spTree>
      <p:nvGrpSpPr>
        <p:cNvPr id="1" name=""/>
        <p:cNvGrpSpPr/>
        <p:nvPr/>
      </p:nvGrpSpPr>
      <p:grpSpPr>
        <a:xfrm>
          <a:off x="0" y="0"/>
          <a:ext cx="0" cy="0"/>
          <a:chOff x="0" y="0"/>
          <a:chExt cx="0" cy="0"/>
        </a:xfrm>
      </p:grpSpPr>
      <p:sp>
        <p:nvSpPr>
          <p:cNvPr name="Freeform 2" id="2"/>
          <p:cNvSpPr/>
          <p:nvPr/>
        </p:nvSpPr>
        <p:spPr>
          <a:xfrm flipH="false" flipV="false" rot="0">
            <a:off x="6291004" y="4728407"/>
            <a:ext cx="12192891" cy="5710993"/>
          </a:xfrm>
          <a:custGeom>
            <a:avLst/>
            <a:gdLst/>
            <a:ahLst/>
            <a:cxnLst/>
            <a:rect r="r" b="b" t="t" l="l"/>
            <a:pathLst>
              <a:path h="5710993" w="12192891">
                <a:moveTo>
                  <a:pt x="0" y="0"/>
                </a:moveTo>
                <a:lnTo>
                  <a:pt x="12192890" y="0"/>
                </a:lnTo>
                <a:lnTo>
                  <a:pt x="12192890" y="5710993"/>
                </a:lnTo>
                <a:lnTo>
                  <a:pt x="0" y="5710993"/>
                </a:lnTo>
                <a:lnTo>
                  <a:pt x="0" y="0"/>
                </a:lnTo>
                <a:close/>
              </a:path>
            </a:pathLst>
          </a:custGeom>
          <a:blipFill>
            <a:blip r:embed="rId2">
              <a:alphaModFix amt="6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488377" y="-236159"/>
            <a:ext cx="10799623" cy="5058404"/>
          </a:xfrm>
          <a:custGeom>
            <a:avLst/>
            <a:gdLst/>
            <a:ahLst/>
            <a:cxnLst/>
            <a:rect r="r" b="b" t="t" l="l"/>
            <a:pathLst>
              <a:path h="5058404" w="10799623">
                <a:moveTo>
                  <a:pt x="0" y="0"/>
                </a:moveTo>
                <a:lnTo>
                  <a:pt x="10799623" y="0"/>
                </a:lnTo>
                <a:lnTo>
                  <a:pt x="10799623" y="5058404"/>
                </a:lnTo>
                <a:lnTo>
                  <a:pt x="0" y="5058404"/>
                </a:lnTo>
                <a:lnTo>
                  <a:pt x="0" y="0"/>
                </a:lnTo>
                <a:close/>
              </a:path>
            </a:pathLst>
          </a:custGeom>
          <a:blipFill>
            <a:blip r:embed="rId2">
              <a:alphaModFix amt="49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3093021" y="12638"/>
            <a:ext cx="12400985" cy="10657096"/>
            <a:chOff x="0" y="0"/>
            <a:chExt cx="812800" cy="698500"/>
          </a:xfrm>
        </p:grpSpPr>
        <p:sp>
          <p:nvSpPr>
            <p:cNvPr name="Freeform 5" id="5"/>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blipFill>
              <a:blip r:embed="rId4">
                <a:alphaModFix amt="31999"/>
              </a:blip>
              <a:stretch>
                <a:fillRect l="0" t="-8181" r="0" b="-8181"/>
              </a:stretch>
            </a:blipFill>
          </p:spPr>
        </p:sp>
      </p:grpSp>
      <p:sp>
        <p:nvSpPr>
          <p:cNvPr name="Freeform 6" id="6"/>
          <p:cNvSpPr/>
          <p:nvPr/>
        </p:nvSpPr>
        <p:spPr>
          <a:xfrm flipH="false" flipV="false" rot="0">
            <a:off x="0" y="0"/>
            <a:ext cx="3378300" cy="5341186"/>
          </a:xfrm>
          <a:custGeom>
            <a:avLst/>
            <a:gdLst/>
            <a:ahLst/>
            <a:cxnLst/>
            <a:rect r="r" b="b" t="t" l="l"/>
            <a:pathLst>
              <a:path h="5341186" w="3378300">
                <a:moveTo>
                  <a:pt x="0" y="0"/>
                </a:moveTo>
                <a:lnTo>
                  <a:pt x="3378300" y="0"/>
                </a:lnTo>
                <a:lnTo>
                  <a:pt x="3378300" y="5341186"/>
                </a:lnTo>
                <a:lnTo>
                  <a:pt x="0" y="5341186"/>
                </a:lnTo>
                <a:lnTo>
                  <a:pt x="0" y="0"/>
                </a:lnTo>
                <a:close/>
              </a:path>
            </a:pathLst>
          </a:custGeom>
          <a:blipFill>
            <a:blip r:embed="rId5"/>
            <a:stretch>
              <a:fillRect l="0" t="0" r="0" b="0"/>
            </a:stretch>
          </a:blipFill>
        </p:spPr>
      </p:sp>
      <p:grpSp>
        <p:nvGrpSpPr>
          <p:cNvPr name="Group 7" id="7"/>
          <p:cNvGrpSpPr>
            <a:grpSpLocks noChangeAspect="true"/>
          </p:cNvGrpSpPr>
          <p:nvPr/>
        </p:nvGrpSpPr>
        <p:grpSpPr>
          <a:xfrm rot="0">
            <a:off x="7099467" y="234102"/>
            <a:ext cx="2975347" cy="2975347"/>
            <a:chOff x="0" y="0"/>
            <a:chExt cx="6350889" cy="6350889"/>
          </a:xfrm>
        </p:grpSpPr>
        <p:sp>
          <p:nvSpPr>
            <p:cNvPr name="Freeform 8" id="8"/>
            <p:cNvSpPr/>
            <p:nvPr/>
          </p:nvSpPr>
          <p:spPr>
            <a:xfrm flipH="false" flipV="false" rot="0">
              <a:off x="63500" y="63500"/>
              <a:ext cx="6223889" cy="6223762"/>
            </a:xfrm>
            <a:custGeom>
              <a:avLst/>
              <a:gdLst/>
              <a:ahLst/>
              <a:cxnLst/>
              <a:rect r="r" b="b" t="t" l="l"/>
              <a:pathLst>
                <a:path h="6223762" w="6223889">
                  <a:moveTo>
                    <a:pt x="6223889" y="3111881"/>
                  </a:moveTo>
                  <a:cubicBezTo>
                    <a:pt x="6223889" y="4830572"/>
                    <a:pt x="4830572" y="6223762"/>
                    <a:pt x="3112008" y="6223762"/>
                  </a:cubicBezTo>
                  <a:cubicBezTo>
                    <a:pt x="1393444" y="6223762"/>
                    <a:pt x="0" y="4830572"/>
                    <a:pt x="0" y="3111881"/>
                  </a:cubicBezTo>
                  <a:cubicBezTo>
                    <a:pt x="0" y="1393190"/>
                    <a:pt x="1393317" y="0"/>
                    <a:pt x="3111881" y="0"/>
                  </a:cubicBezTo>
                  <a:cubicBezTo>
                    <a:pt x="4830445" y="0"/>
                    <a:pt x="6223889" y="1393317"/>
                    <a:pt x="6223889" y="3111881"/>
                  </a:cubicBezTo>
                  <a:close/>
                </a:path>
              </a:pathLst>
            </a:custGeom>
            <a:blipFill>
              <a:blip r:embed="rId6"/>
              <a:stretch>
                <a:fillRect l="0" t="-1" r="0" b="-1"/>
              </a:stretch>
            </a:blipFill>
          </p:spPr>
        </p:sp>
        <p:sp>
          <p:nvSpPr>
            <p:cNvPr name="Freeform 9" id="9"/>
            <p:cNvSpPr/>
            <p:nvPr/>
          </p:nvSpPr>
          <p:spPr>
            <a:xfrm flipH="false" flipV="false" rot="0">
              <a:off x="0" y="0"/>
              <a:ext cx="6350889" cy="6350762"/>
            </a:xfrm>
            <a:custGeom>
              <a:avLst/>
              <a:gdLst/>
              <a:ahLst/>
              <a:cxnLst/>
              <a:rect r="r" b="b" t="t" l="l"/>
              <a:pathLst>
                <a:path h="6350762" w="6350889">
                  <a:moveTo>
                    <a:pt x="6350889" y="3175381"/>
                  </a:moveTo>
                  <a:cubicBezTo>
                    <a:pt x="6350889" y="4023614"/>
                    <a:pt x="6020562" y="4821047"/>
                    <a:pt x="5420868" y="5420741"/>
                  </a:cubicBezTo>
                  <a:cubicBezTo>
                    <a:pt x="4821174" y="6020436"/>
                    <a:pt x="4023741" y="6350762"/>
                    <a:pt x="3175508" y="6350762"/>
                  </a:cubicBezTo>
                  <a:cubicBezTo>
                    <a:pt x="2327275" y="6350762"/>
                    <a:pt x="1529842" y="6020435"/>
                    <a:pt x="930148" y="5420741"/>
                  </a:cubicBezTo>
                  <a:cubicBezTo>
                    <a:pt x="330327" y="4821047"/>
                    <a:pt x="0" y="4023614"/>
                    <a:pt x="0" y="3175381"/>
                  </a:cubicBezTo>
                  <a:cubicBezTo>
                    <a:pt x="0" y="2327148"/>
                    <a:pt x="330327" y="1529715"/>
                    <a:pt x="930021" y="930021"/>
                  </a:cubicBezTo>
                  <a:cubicBezTo>
                    <a:pt x="1529715" y="330327"/>
                    <a:pt x="2327275" y="0"/>
                    <a:pt x="3175381" y="0"/>
                  </a:cubicBezTo>
                  <a:cubicBezTo>
                    <a:pt x="4023614" y="0"/>
                    <a:pt x="4821047" y="330327"/>
                    <a:pt x="5420741" y="930021"/>
                  </a:cubicBezTo>
                  <a:cubicBezTo>
                    <a:pt x="6020562" y="1529842"/>
                    <a:pt x="6350889" y="2327275"/>
                    <a:pt x="6350889" y="3175381"/>
                  </a:cubicBezTo>
                  <a:close/>
                </a:path>
              </a:pathLst>
            </a:custGeom>
            <a:blipFill>
              <a:blip r:embed="rId7"/>
              <a:stretch>
                <a:fillRect l="-30" t="0" r="-30" b="0"/>
              </a:stretch>
            </a:blipFill>
          </p:spPr>
        </p:sp>
      </p:grpSp>
      <p:grpSp>
        <p:nvGrpSpPr>
          <p:cNvPr name="Group 10" id="10"/>
          <p:cNvGrpSpPr/>
          <p:nvPr/>
        </p:nvGrpSpPr>
        <p:grpSpPr>
          <a:xfrm rot="0">
            <a:off x="467159" y="3913297"/>
            <a:ext cx="9472773" cy="6048851"/>
            <a:chOff x="0" y="0"/>
            <a:chExt cx="2494887" cy="1593113"/>
          </a:xfrm>
        </p:grpSpPr>
        <p:sp>
          <p:nvSpPr>
            <p:cNvPr name="Freeform 11" id="11"/>
            <p:cNvSpPr/>
            <p:nvPr/>
          </p:nvSpPr>
          <p:spPr>
            <a:xfrm flipH="false" flipV="false" rot="0">
              <a:off x="0" y="0"/>
              <a:ext cx="2494887" cy="1593113"/>
            </a:xfrm>
            <a:custGeom>
              <a:avLst/>
              <a:gdLst/>
              <a:ahLst/>
              <a:cxnLst/>
              <a:rect r="r" b="b" t="t" l="l"/>
              <a:pathLst>
                <a:path h="1593113" w="2494887">
                  <a:moveTo>
                    <a:pt x="0" y="0"/>
                  </a:moveTo>
                  <a:lnTo>
                    <a:pt x="2494887" y="0"/>
                  </a:lnTo>
                  <a:lnTo>
                    <a:pt x="2494887" y="1593113"/>
                  </a:lnTo>
                  <a:lnTo>
                    <a:pt x="0" y="1593113"/>
                  </a:lnTo>
                  <a:close/>
                </a:path>
              </a:pathLst>
            </a:custGeom>
            <a:solidFill>
              <a:srgbClr val="FAF4F4"/>
            </a:solidFill>
          </p:spPr>
        </p:sp>
        <p:sp>
          <p:nvSpPr>
            <p:cNvPr name="TextBox 12" id="12"/>
            <p:cNvSpPr txBox="true"/>
            <p:nvPr/>
          </p:nvSpPr>
          <p:spPr>
            <a:xfrm>
              <a:off x="0" y="-57150"/>
              <a:ext cx="2494887" cy="1650263"/>
            </a:xfrm>
            <a:prstGeom prst="rect">
              <a:avLst/>
            </a:prstGeom>
          </p:spPr>
          <p:txBody>
            <a:bodyPr anchor="ctr" rtlCol="false" tIns="50800" lIns="50800" bIns="50800" rIns="50800"/>
            <a:lstStyle/>
            <a:p>
              <a:pPr algn="ctr">
                <a:lnSpc>
                  <a:spcPts val="3359"/>
                </a:lnSpc>
              </a:pPr>
            </a:p>
          </p:txBody>
        </p:sp>
      </p:grpSp>
      <p:sp>
        <p:nvSpPr>
          <p:cNvPr name="Freeform 13" id="13"/>
          <p:cNvSpPr/>
          <p:nvPr/>
        </p:nvSpPr>
        <p:spPr>
          <a:xfrm flipH="false" flipV="false" rot="0">
            <a:off x="12776708" y="3308197"/>
            <a:ext cx="5511292" cy="3670607"/>
          </a:xfrm>
          <a:custGeom>
            <a:avLst/>
            <a:gdLst/>
            <a:ahLst/>
            <a:cxnLst/>
            <a:rect r="r" b="b" t="t" l="l"/>
            <a:pathLst>
              <a:path h="3670607" w="5511292">
                <a:moveTo>
                  <a:pt x="0" y="0"/>
                </a:moveTo>
                <a:lnTo>
                  <a:pt x="5511292" y="0"/>
                </a:lnTo>
                <a:lnTo>
                  <a:pt x="5511292" y="3670606"/>
                </a:lnTo>
                <a:lnTo>
                  <a:pt x="0" y="3670606"/>
                </a:lnTo>
                <a:lnTo>
                  <a:pt x="0" y="0"/>
                </a:lnTo>
                <a:close/>
              </a:path>
            </a:pathLst>
          </a:custGeom>
          <a:blipFill>
            <a:blip r:embed="rId8"/>
            <a:stretch>
              <a:fillRect l="0" t="0" r="0" b="0"/>
            </a:stretch>
          </a:blipFill>
        </p:spPr>
      </p:sp>
      <p:sp>
        <p:nvSpPr>
          <p:cNvPr name="Freeform 14" id="14"/>
          <p:cNvSpPr/>
          <p:nvPr/>
        </p:nvSpPr>
        <p:spPr>
          <a:xfrm flipH="false" flipV="false" rot="0">
            <a:off x="10559781" y="6295872"/>
            <a:ext cx="5513196" cy="3666275"/>
          </a:xfrm>
          <a:custGeom>
            <a:avLst/>
            <a:gdLst/>
            <a:ahLst/>
            <a:cxnLst/>
            <a:rect r="r" b="b" t="t" l="l"/>
            <a:pathLst>
              <a:path h="3666275" w="5513196">
                <a:moveTo>
                  <a:pt x="0" y="0"/>
                </a:moveTo>
                <a:lnTo>
                  <a:pt x="5513196" y="0"/>
                </a:lnTo>
                <a:lnTo>
                  <a:pt x="5513196" y="3666275"/>
                </a:lnTo>
                <a:lnTo>
                  <a:pt x="0" y="3666275"/>
                </a:lnTo>
                <a:lnTo>
                  <a:pt x="0" y="0"/>
                </a:lnTo>
                <a:close/>
              </a:path>
            </a:pathLst>
          </a:custGeom>
          <a:blipFill>
            <a:blip r:embed="rId9"/>
            <a:stretch>
              <a:fillRect l="0" t="0" r="0" b="0"/>
            </a:stretch>
          </a:blipFill>
        </p:spPr>
      </p:sp>
      <p:sp>
        <p:nvSpPr>
          <p:cNvPr name="TextBox 15" id="15"/>
          <p:cNvSpPr txBox="true"/>
          <p:nvPr/>
        </p:nvSpPr>
        <p:spPr>
          <a:xfrm rot="0">
            <a:off x="10559781" y="473177"/>
            <a:ext cx="6909493" cy="2379680"/>
          </a:xfrm>
          <a:prstGeom prst="rect">
            <a:avLst/>
          </a:prstGeom>
        </p:spPr>
        <p:txBody>
          <a:bodyPr anchor="t" rtlCol="false" tIns="0" lIns="0" bIns="0" rIns="0">
            <a:spAutoFit/>
          </a:bodyPr>
          <a:lstStyle/>
          <a:p>
            <a:pPr algn="ctr">
              <a:lnSpc>
                <a:spcPts val="9495"/>
              </a:lnSpc>
            </a:pPr>
            <a:r>
              <a:rPr lang="en-US" sz="6782">
                <a:solidFill>
                  <a:srgbClr val="FFFFFF"/>
                </a:solidFill>
                <a:latin typeface="Higuen Elegant Serif"/>
                <a:ea typeface="Higuen Elegant Serif"/>
                <a:cs typeface="Higuen Elegant Serif"/>
                <a:sym typeface="Higuen Elegant Serif"/>
              </a:rPr>
              <a:t>Services gastronomiques</a:t>
            </a:r>
          </a:p>
        </p:txBody>
      </p:sp>
      <p:sp>
        <p:nvSpPr>
          <p:cNvPr name="TextBox 16" id="16"/>
          <p:cNvSpPr txBox="true"/>
          <p:nvPr/>
        </p:nvSpPr>
        <p:spPr>
          <a:xfrm rot="0">
            <a:off x="783143" y="5079420"/>
            <a:ext cx="8840805" cy="4657682"/>
          </a:xfrm>
          <a:prstGeom prst="rect">
            <a:avLst/>
          </a:prstGeom>
        </p:spPr>
        <p:txBody>
          <a:bodyPr anchor="t" rtlCol="false" tIns="0" lIns="0" bIns="0" rIns="0">
            <a:spAutoFit/>
          </a:bodyPr>
          <a:lstStyle/>
          <a:p>
            <a:pPr algn="just">
              <a:lnSpc>
                <a:spcPts val="3677"/>
              </a:lnSpc>
            </a:pPr>
            <a:r>
              <a:rPr lang="en-US" sz="2626">
                <a:solidFill>
                  <a:srgbClr val="000000"/>
                </a:solidFill>
                <a:latin typeface="Lovelace"/>
                <a:ea typeface="Lovelace"/>
                <a:cs typeface="Lovelace"/>
                <a:sym typeface="Lovelace"/>
              </a:rPr>
              <a:t>Offrez à vos événements une touche de gourmandise avec notre service gastronomique, spécialement pensé pour éveiller les papilles autant que les sens. Nous vous proposons une sélection raffinée de mignardises sucrées et salées, accompagnées de cocktails élégants et colorés, élaborés avec soin. Que ce soit pour une surprise romantique, un moment intime ou une célébration confidentielle, nos créations culinaires ajoutent une dimension savoureuse et festive à votre expérience.</a:t>
            </a:r>
          </a:p>
        </p:txBody>
      </p:sp>
      <p:sp>
        <p:nvSpPr>
          <p:cNvPr name="TextBox 17" id="17"/>
          <p:cNvSpPr txBox="true"/>
          <p:nvPr/>
        </p:nvSpPr>
        <p:spPr>
          <a:xfrm rot="0">
            <a:off x="1875671" y="4166073"/>
            <a:ext cx="5612706" cy="562334"/>
          </a:xfrm>
          <a:prstGeom prst="rect">
            <a:avLst/>
          </a:prstGeom>
        </p:spPr>
        <p:txBody>
          <a:bodyPr anchor="t" rtlCol="false" tIns="0" lIns="0" bIns="0" rIns="0">
            <a:spAutoFit/>
          </a:bodyPr>
          <a:lstStyle/>
          <a:p>
            <a:pPr algn="ctr">
              <a:lnSpc>
                <a:spcPts val="4712"/>
              </a:lnSpc>
              <a:spcBef>
                <a:spcPct val="0"/>
              </a:spcBef>
            </a:pPr>
            <a:r>
              <a:rPr lang="en-US" b="true" sz="2533" i="true">
                <a:solidFill>
                  <a:srgbClr val="000000"/>
                </a:solidFill>
                <a:latin typeface="Lovelace Bold Italics"/>
                <a:ea typeface="Lovelace Bold Italics"/>
                <a:cs typeface="Lovelace Bold Italics"/>
                <a:sym typeface="Lovelace Bold Italics"/>
              </a:rPr>
              <a:t>Des petits repas pour vos papilles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63946"/>
        </a:solidFill>
      </p:bgPr>
    </p:bg>
    <p:spTree>
      <p:nvGrpSpPr>
        <p:cNvPr id="1" name=""/>
        <p:cNvGrpSpPr/>
        <p:nvPr/>
      </p:nvGrpSpPr>
      <p:grpSpPr>
        <a:xfrm>
          <a:off x="0" y="0"/>
          <a:ext cx="0" cy="0"/>
          <a:chOff x="0" y="0"/>
          <a:chExt cx="0" cy="0"/>
        </a:xfrm>
      </p:grpSpPr>
      <p:sp>
        <p:nvSpPr>
          <p:cNvPr name="Freeform 2" id="2"/>
          <p:cNvSpPr/>
          <p:nvPr/>
        </p:nvSpPr>
        <p:spPr>
          <a:xfrm flipH="false" flipV="false" rot="0">
            <a:off x="6291004" y="4728407"/>
            <a:ext cx="12192891" cy="5710993"/>
          </a:xfrm>
          <a:custGeom>
            <a:avLst/>
            <a:gdLst/>
            <a:ahLst/>
            <a:cxnLst/>
            <a:rect r="r" b="b" t="t" l="l"/>
            <a:pathLst>
              <a:path h="5710993" w="12192891">
                <a:moveTo>
                  <a:pt x="0" y="0"/>
                </a:moveTo>
                <a:lnTo>
                  <a:pt x="12192890" y="0"/>
                </a:lnTo>
                <a:lnTo>
                  <a:pt x="12192890" y="5710993"/>
                </a:lnTo>
                <a:lnTo>
                  <a:pt x="0" y="5710993"/>
                </a:lnTo>
                <a:lnTo>
                  <a:pt x="0" y="0"/>
                </a:lnTo>
                <a:close/>
              </a:path>
            </a:pathLst>
          </a:custGeom>
          <a:blipFill>
            <a:blip r:embed="rId2">
              <a:alphaModFix amt="6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488377" y="-236159"/>
            <a:ext cx="10799623" cy="5058404"/>
          </a:xfrm>
          <a:custGeom>
            <a:avLst/>
            <a:gdLst/>
            <a:ahLst/>
            <a:cxnLst/>
            <a:rect r="r" b="b" t="t" l="l"/>
            <a:pathLst>
              <a:path h="5058404" w="10799623">
                <a:moveTo>
                  <a:pt x="0" y="0"/>
                </a:moveTo>
                <a:lnTo>
                  <a:pt x="10799623" y="0"/>
                </a:lnTo>
                <a:lnTo>
                  <a:pt x="10799623" y="5058404"/>
                </a:lnTo>
                <a:lnTo>
                  <a:pt x="0" y="5058404"/>
                </a:lnTo>
                <a:lnTo>
                  <a:pt x="0" y="0"/>
                </a:lnTo>
                <a:close/>
              </a:path>
            </a:pathLst>
          </a:custGeom>
          <a:blipFill>
            <a:blip r:embed="rId2">
              <a:alphaModFix amt="49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3093021" y="12638"/>
            <a:ext cx="12400985" cy="10657096"/>
            <a:chOff x="0" y="0"/>
            <a:chExt cx="812800" cy="698500"/>
          </a:xfrm>
        </p:grpSpPr>
        <p:sp>
          <p:nvSpPr>
            <p:cNvPr name="Freeform 5" id="5"/>
            <p:cNvSpPr/>
            <p:nvPr/>
          </p:nvSpPr>
          <p:spPr>
            <a:xfrm flipH="false" flipV="false" rot="0">
              <a:off x="0" y="0"/>
              <a:ext cx="812800" cy="698500"/>
            </a:xfrm>
            <a:custGeom>
              <a:avLst/>
              <a:gdLst/>
              <a:ahLst/>
              <a:cxnLst/>
              <a:rect r="r" b="b" t="t" l="l"/>
              <a:pathLst>
                <a:path h="698500" w="812800">
                  <a:moveTo>
                    <a:pt x="812800" y="349250"/>
                  </a:moveTo>
                  <a:lnTo>
                    <a:pt x="609600" y="698500"/>
                  </a:lnTo>
                  <a:lnTo>
                    <a:pt x="203200" y="698500"/>
                  </a:lnTo>
                  <a:lnTo>
                    <a:pt x="0" y="349250"/>
                  </a:lnTo>
                  <a:lnTo>
                    <a:pt x="203200" y="0"/>
                  </a:lnTo>
                  <a:lnTo>
                    <a:pt x="609600" y="0"/>
                  </a:lnTo>
                  <a:lnTo>
                    <a:pt x="812800" y="349250"/>
                  </a:lnTo>
                  <a:close/>
                </a:path>
              </a:pathLst>
            </a:custGeom>
            <a:blipFill>
              <a:blip r:embed="rId4">
                <a:alphaModFix amt="31999"/>
              </a:blip>
              <a:stretch>
                <a:fillRect l="0" t="-8181" r="0" b="-8181"/>
              </a:stretch>
            </a:blipFill>
          </p:spPr>
        </p:sp>
      </p:grpSp>
      <p:sp>
        <p:nvSpPr>
          <p:cNvPr name="Freeform 6" id="6"/>
          <p:cNvSpPr/>
          <p:nvPr/>
        </p:nvSpPr>
        <p:spPr>
          <a:xfrm flipH="false" flipV="false" rot="0">
            <a:off x="0" y="0"/>
            <a:ext cx="3378300" cy="5341186"/>
          </a:xfrm>
          <a:custGeom>
            <a:avLst/>
            <a:gdLst/>
            <a:ahLst/>
            <a:cxnLst/>
            <a:rect r="r" b="b" t="t" l="l"/>
            <a:pathLst>
              <a:path h="5341186" w="3378300">
                <a:moveTo>
                  <a:pt x="0" y="0"/>
                </a:moveTo>
                <a:lnTo>
                  <a:pt x="3378300" y="0"/>
                </a:lnTo>
                <a:lnTo>
                  <a:pt x="3378300" y="5341186"/>
                </a:lnTo>
                <a:lnTo>
                  <a:pt x="0" y="5341186"/>
                </a:lnTo>
                <a:lnTo>
                  <a:pt x="0" y="0"/>
                </a:lnTo>
                <a:close/>
              </a:path>
            </a:pathLst>
          </a:custGeom>
          <a:blipFill>
            <a:blip r:embed="rId5"/>
            <a:stretch>
              <a:fillRect l="0" t="0" r="0" b="0"/>
            </a:stretch>
          </a:blipFill>
        </p:spPr>
      </p:sp>
      <p:grpSp>
        <p:nvGrpSpPr>
          <p:cNvPr name="Group 7" id="7"/>
          <p:cNvGrpSpPr>
            <a:grpSpLocks noChangeAspect="true"/>
          </p:cNvGrpSpPr>
          <p:nvPr/>
        </p:nvGrpSpPr>
        <p:grpSpPr>
          <a:xfrm rot="0">
            <a:off x="7488377" y="22724"/>
            <a:ext cx="2270319" cy="2270319"/>
            <a:chOff x="0" y="0"/>
            <a:chExt cx="6350889" cy="6350889"/>
          </a:xfrm>
        </p:grpSpPr>
        <p:sp>
          <p:nvSpPr>
            <p:cNvPr name="Freeform 8" id="8"/>
            <p:cNvSpPr/>
            <p:nvPr/>
          </p:nvSpPr>
          <p:spPr>
            <a:xfrm flipH="false" flipV="false" rot="0">
              <a:off x="63500" y="63500"/>
              <a:ext cx="6223889" cy="6223762"/>
            </a:xfrm>
            <a:custGeom>
              <a:avLst/>
              <a:gdLst/>
              <a:ahLst/>
              <a:cxnLst/>
              <a:rect r="r" b="b" t="t" l="l"/>
              <a:pathLst>
                <a:path h="6223762" w="6223889">
                  <a:moveTo>
                    <a:pt x="6223889" y="3111881"/>
                  </a:moveTo>
                  <a:cubicBezTo>
                    <a:pt x="6223889" y="4830572"/>
                    <a:pt x="4830572" y="6223762"/>
                    <a:pt x="3112008" y="6223762"/>
                  </a:cubicBezTo>
                  <a:cubicBezTo>
                    <a:pt x="1393444" y="6223762"/>
                    <a:pt x="0" y="4830572"/>
                    <a:pt x="0" y="3111881"/>
                  </a:cubicBezTo>
                  <a:cubicBezTo>
                    <a:pt x="0" y="1393190"/>
                    <a:pt x="1393317" y="0"/>
                    <a:pt x="3111881" y="0"/>
                  </a:cubicBezTo>
                  <a:cubicBezTo>
                    <a:pt x="4830445" y="0"/>
                    <a:pt x="6223889" y="1393317"/>
                    <a:pt x="6223889" y="3111881"/>
                  </a:cubicBezTo>
                  <a:close/>
                </a:path>
              </a:pathLst>
            </a:custGeom>
            <a:blipFill>
              <a:blip r:embed="rId6"/>
              <a:stretch>
                <a:fillRect l="0" t="-1" r="0" b="-1"/>
              </a:stretch>
            </a:blipFill>
          </p:spPr>
        </p:sp>
        <p:sp>
          <p:nvSpPr>
            <p:cNvPr name="Freeform 9" id="9"/>
            <p:cNvSpPr/>
            <p:nvPr/>
          </p:nvSpPr>
          <p:spPr>
            <a:xfrm flipH="false" flipV="false" rot="0">
              <a:off x="0" y="0"/>
              <a:ext cx="6350889" cy="6350762"/>
            </a:xfrm>
            <a:custGeom>
              <a:avLst/>
              <a:gdLst/>
              <a:ahLst/>
              <a:cxnLst/>
              <a:rect r="r" b="b" t="t" l="l"/>
              <a:pathLst>
                <a:path h="6350762" w="6350889">
                  <a:moveTo>
                    <a:pt x="6350889" y="3175381"/>
                  </a:moveTo>
                  <a:cubicBezTo>
                    <a:pt x="6350889" y="4023614"/>
                    <a:pt x="6020562" y="4821047"/>
                    <a:pt x="5420868" y="5420741"/>
                  </a:cubicBezTo>
                  <a:cubicBezTo>
                    <a:pt x="4821174" y="6020436"/>
                    <a:pt x="4023741" y="6350762"/>
                    <a:pt x="3175508" y="6350762"/>
                  </a:cubicBezTo>
                  <a:cubicBezTo>
                    <a:pt x="2327275" y="6350762"/>
                    <a:pt x="1529842" y="6020435"/>
                    <a:pt x="930148" y="5420741"/>
                  </a:cubicBezTo>
                  <a:cubicBezTo>
                    <a:pt x="330327" y="4821047"/>
                    <a:pt x="0" y="4023614"/>
                    <a:pt x="0" y="3175381"/>
                  </a:cubicBezTo>
                  <a:cubicBezTo>
                    <a:pt x="0" y="2327148"/>
                    <a:pt x="330327" y="1529715"/>
                    <a:pt x="930021" y="930021"/>
                  </a:cubicBezTo>
                  <a:cubicBezTo>
                    <a:pt x="1529715" y="330327"/>
                    <a:pt x="2327275" y="0"/>
                    <a:pt x="3175381" y="0"/>
                  </a:cubicBezTo>
                  <a:cubicBezTo>
                    <a:pt x="4023614" y="0"/>
                    <a:pt x="4821047" y="330327"/>
                    <a:pt x="5420741" y="930021"/>
                  </a:cubicBezTo>
                  <a:cubicBezTo>
                    <a:pt x="6020562" y="1529842"/>
                    <a:pt x="6350889" y="2327275"/>
                    <a:pt x="6350889" y="3175381"/>
                  </a:cubicBezTo>
                  <a:close/>
                </a:path>
              </a:pathLst>
            </a:custGeom>
            <a:blipFill>
              <a:blip r:embed="rId7"/>
              <a:stretch>
                <a:fillRect l="-30" t="0" r="-30" b="0"/>
              </a:stretch>
            </a:blipFill>
          </p:spPr>
        </p:sp>
      </p:grpSp>
      <p:grpSp>
        <p:nvGrpSpPr>
          <p:cNvPr name="Group 10" id="10"/>
          <p:cNvGrpSpPr>
            <a:grpSpLocks noChangeAspect="true"/>
          </p:cNvGrpSpPr>
          <p:nvPr/>
        </p:nvGrpSpPr>
        <p:grpSpPr>
          <a:xfrm rot="0">
            <a:off x="276090" y="2293043"/>
            <a:ext cx="3468370" cy="3468370"/>
            <a:chOff x="0" y="0"/>
            <a:chExt cx="7620000" cy="7620000"/>
          </a:xfrm>
        </p:grpSpPr>
        <p:sp>
          <p:nvSpPr>
            <p:cNvPr name="Freeform 11" id="11"/>
            <p:cNvSpPr/>
            <p:nvPr/>
          </p:nvSpPr>
          <p:spPr>
            <a:xfrm flipH="false" flipV="false" rot="0">
              <a:off x="0" y="0"/>
              <a:ext cx="7620000" cy="7620000"/>
            </a:xfrm>
            <a:custGeom>
              <a:avLst/>
              <a:gdLst/>
              <a:ahLst/>
              <a:cxnLst/>
              <a:rect r="r" b="b" t="t" l="l"/>
              <a:pathLst>
                <a:path h="7620000" w="7620000">
                  <a:moveTo>
                    <a:pt x="6826250" y="0"/>
                  </a:moveTo>
                  <a:lnTo>
                    <a:pt x="793750" y="0"/>
                  </a:lnTo>
                  <a:cubicBezTo>
                    <a:pt x="355600" y="0"/>
                    <a:pt x="0" y="355600"/>
                    <a:pt x="0" y="793750"/>
                  </a:cubicBezTo>
                  <a:lnTo>
                    <a:pt x="0" y="7620000"/>
                  </a:lnTo>
                  <a:lnTo>
                    <a:pt x="6826250" y="7620000"/>
                  </a:lnTo>
                  <a:cubicBezTo>
                    <a:pt x="7264400" y="7620000"/>
                    <a:pt x="7620000" y="7264400"/>
                    <a:pt x="7620000" y="6826250"/>
                  </a:cubicBezTo>
                  <a:lnTo>
                    <a:pt x="7620000" y="0"/>
                  </a:lnTo>
                  <a:lnTo>
                    <a:pt x="6826250" y="0"/>
                  </a:lnTo>
                  <a:close/>
                </a:path>
              </a:pathLst>
            </a:custGeom>
            <a:blipFill>
              <a:blip r:embed="rId8"/>
              <a:stretch>
                <a:fillRect l="0" t="-9466" r="0" b="-9466"/>
              </a:stretch>
            </a:blipFill>
          </p:spPr>
        </p:sp>
      </p:grpSp>
      <p:grpSp>
        <p:nvGrpSpPr>
          <p:cNvPr name="Group 12" id="12"/>
          <p:cNvGrpSpPr>
            <a:grpSpLocks noChangeAspect="true"/>
          </p:cNvGrpSpPr>
          <p:nvPr/>
        </p:nvGrpSpPr>
        <p:grpSpPr>
          <a:xfrm rot="0">
            <a:off x="339076" y="6451284"/>
            <a:ext cx="3468370" cy="3468370"/>
            <a:chOff x="0" y="0"/>
            <a:chExt cx="7620000" cy="7620000"/>
          </a:xfrm>
        </p:grpSpPr>
        <p:sp>
          <p:nvSpPr>
            <p:cNvPr name="Freeform 13" id="13"/>
            <p:cNvSpPr/>
            <p:nvPr/>
          </p:nvSpPr>
          <p:spPr>
            <a:xfrm flipH="false" flipV="false" rot="0">
              <a:off x="0" y="0"/>
              <a:ext cx="7620000" cy="7620000"/>
            </a:xfrm>
            <a:custGeom>
              <a:avLst/>
              <a:gdLst/>
              <a:ahLst/>
              <a:cxnLst/>
              <a:rect r="r" b="b" t="t" l="l"/>
              <a:pathLst>
                <a:path h="7620000" w="7620000">
                  <a:moveTo>
                    <a:pt x="6826250" y="0"/>
                  </a:moveTo>
                  <a:lnTo>
                    <a:pt x="793750" y="0"/>
                  </a:lnTo>
                  <a:cubicBezTo>
                    <a:pt x="355600" y="0"/>
                    <a:pt x="0" y="355600"/>
                    <a:pt x="0" y="793750"/>
                  </a:cubicBezTo>
                  <a:lnTo>
                    <a:pt x="0" y="7620000"/>
                  </a:lnTo>
                  <a:lnTo>
                    <a:pt x="6826250" y="7620000"/>
                  </a:lnTo>
                  <a:cubicBezTo>
                    <a:pt x="7264400" y="7620000"/>
                    <a:pt x="7620000" y="7264400"/>
                    <a:pt x="7620000" y="6826250"/>
                  </a:cubicBezTo>
                  <a:lnTo>
                    <a:pt x="7620000" y="0"/>
                  </a:lnTo>
                  <a:lnTo>
                    <a:pt x="6826250" y="0"/>
                  </a:lnTo>
                  <a:close/>
                </a:path>
              </a:pathLst>
            </a:custGeom>
            <a:blipFill>
              <a:blip r:embed="rId9"/>
              <a:stretch>
                <a:fillRect l="-813" t="0" r="-813" b="0"/>
              </a:stretch>
            </a:blipFill>
          </p:spPr>
        </p:sp>
      </p:grpSp>
      <p:grpSp>
        <p:nvGrpSpPr>
          <p:cNvPr name="Group 14" id="14"/>
          <p:cNvGrpSpPr>
            <a:grpSpLocks noChangeAspect="true"/>
          </p:cNvGrpSpPr>
          <p:nvPr/>
        </p:nvGrpSpPr>
        <p:grpSpPr>
          <a:xfrm rot="0">
            <a:off x="9144000" y="2293043"/>
            <a:ext cx="3468370" cy="3468370"/>
            <a:chOff x="0" y="0"/>
            <a:chExt cx="7620000" cy="7620000"/>
          </a:xfrm>
        </p:grpSpPr>
        <p:sp>
          <p:nvSpPr>
            <p:cNvPr name="Freeform 15" id="15"/>
            <p:cNvSpPr/>
            <p:nvPr/>
          </p:nvSpPr>
          <p:spPr>
            <a:xfrm flipH="false" flipV="false" rot="0">
              <a:off x="0" y="0"/>
              <a:ext cx="7620000" cy="7620000"/>
            </a:xfrm>
            <a:custGeom>
              <a:avLst/>
              <a:gdLst/>
              <a:ahLst/>
              <a:cxnLst/>
              <a:rect r="r" b="b" t="t" l="l"/>
              <a:pathLst>
                <a:path h="7620000" w="7620000">
                  <a:moveTo>
                    <a:pt x="6826250" y="0"/>
                  </a:moveTo>
                  <a:lnTo>
                    <a:pt x="793750" y="0"/>
                  </a:lnTo>
                  <a:cubicBezTo>
                    <a:pt x="355600" y="0"/>
                    <a:pt x="0" y="355600"/>
                    <a:pt x="0" y="793750"/>
                  </a:cubicBezTo>
                  <a:lnTo>
                    <a:pt x="0" y="7620000"/>
                  </a:lnTo>
                  <a:lnTo>
                    <a:pt x="6826250" y="7620000"/>
                  </a:lnTo>
                  <a:cubicBezTo>
                    <a:pt x="7264400" y="7620000"/>
                    <a:pt x="7620000" y="7264400"/>
                    <a:pt x="7620000" y="6826250"/>
                  </a:cubicBezTo>
                  <a:lnTo>
                    <a:pt x="7620000" y="0"/>
                  </a:lnTo>
                  <a:lnTo>
                    <a:pt x="6826250" y="0"/>
                  </a:lnTo>
                  <a:close/>
                </a:path>
              </a:pathLst>
            </a:custGeom>
            <a:blipFill>
              <a:blip r:embed="rId10"/>
              <a:stretch>
                <a:fillRect l="0" t="-222" r="0" b="-222"/>
              </a:stretch>
            </a:blipFill>
          </p:spPr>
        </p:sp>
      </p:grpSp>
      <p:grpSp>
        <p:nvGrpSpPr>
          <p:cNvPr name="Group 16" id="16"/>
          <p:cNvGrpSpPr>
            <a:grpSpLocks noChangeAspect="true"/>
          </p:cNvGrpSpPr>
          <p:nvPr/>
        </p:nvGrpSpPr>
        <p:grpSpPr>
          <a:xfrm rot="0">
            <a:off x="9144000" y="6451284"/>
            <a:ext cx="3468370" cy="3468370"/>
            <a:chOff x="0" y="0"/>
            <a:chExt cx="7620000" cy="7620000"/>
          </a:xfrm>
        </p:grpSpPr>
        <p:sp>
          <p:nvSpPr>
            <p:cNvPr name="Freeform 17" id="17"/>
            <p:cNvSpPr/>
            <p:nvPr/>
          </p:nvSpPr>
          <p:spPr>
            <a:xfrm flipH="false" flipV="false" rot="0">
              <a:off x="0" y="0"/>
              <a:ext cx="7620000" cy="7620000"/>
            </a:xfrm>
            <a:custGeom>
              <a:avLst/>
              <a:gdLst/>
              <a:ahLst/>
              <a:cxnLst/>
              <a:rect r="r" b="b" t="t" l="l"/>
              <a:pathLst>
                <a:path h="7620000" w="7620000">
                  <a:moveTo>
                    <a:pt x="6826250" y="0"/>
                  </a:moveTo>
                  <a:lnTo>
                    <a:pt x="793750" y="0"/>
                  </a:lnTo>
                  <a:cubicBezTo>
                    <a:pt x="355600" y="0"/>
                    <a:pt x="0" y="355600"/>
                    <a:pt x="0" y="793750"/>
                  </a:cubicBezTo>
                  <a:lnTo>
                    <a:pt x="0" y="7620000"/>
                  </a:lnTo>
                  <a:lnTo>
                    <a:pt x="6826250" y="7620000"/>
                  </a:lnTo>
                  <a:cubicBezTo>
                    <a:pt x="7264400" y="7620000"/>
                    <a:pt x="7620000" y="7264400"/>
                    <a:pt x="7620000" y="6826250"/>
                  </a:cubicBezTo>
                  <a:lnTo>
                    <a:pt x="7620000" y="0"/>
                  </a:lnTo>
                  <a:lnTo>
                    <a:pt x="6826250" y="0"/>
                  </a:lnTo>
                  <a:close/>
                </a:path>
              </a:pathLst>
            </a:custGeom>
            <a:blipFill>
              <a:blip r:embed="rId11"/>
              <a:stretch>
                <a:fillRect l="0" t="-40844" r="0" b="-40844"/>
              </a:stretch>
            </a:blipFill>
          </p:spPr>
        </p:sp>
      </p:grpSp>
      <p:grpSp>
        <p:nvGrpSpPr>
          <p:cNvPr name="Group 18" id="18"/>
          <p:cNvGrpSpPr/>
          <p:nvPr/>
        </p:nvGrpSpPr>
        <p:grpSpPr>
          <a:xfrm rot="0">
            <a:off x="4020685" y="2293043"/>
            <a:ext cx="4065297" cy="3468370"/>
            <a:chOff x="0" y="0"/>
            <a:chExt cx="672594" cy="573834"/>
          </a:xfrm>
        </p:grpSpPr>
        <p:sp>
          <p:nvSpPr>
            <p:cNvPr name="Freeform 19" id="19"/>
            <p:cNvSpPr/>
            <p:nvPr/>
          </p:nvSpPr>
          <p:spPr>
            <a:xfrm flipH="false" flipV="false" rot="0">
              <a:off x="0" y="0"/>
              <a:ext cx="672594" cy="573834"/>
            </a:xfrm>
            <a:custGeom>
              <a:avLst/>
              <a:gdLst/>
              <a:ahLst/>
              <a:cxnLst/>
              <a:rect r="r" b="b" t="t" l="l"/>
              <a:pathLst>
                <a:path h="573834" w="672594">
                  <a:moveTo>
                    <a:pt x="0" y="0"/>
                  </a:moveTo>
                  <a:lnTo>
                    <a:pt x="672594" y="0"/>
                  </a:lnTo>
                  <a:lnTo>
                    <a:pt x="672594" y="573834"/>
                  </a:lnTo>
                  <a:lnTo>
                    <a:pt x="0" y="573834"/>
                  </a:lnTo>
                  <a:close/>
                </a:path>
              </a:pathLst>
            </a:custGeom>
            <a:solidFill>
              <a:srgbClr val="FFFFFF">
                <a:alpha val="69804"/>
              </a:srgbClr>
            </a:solidFill>
          </p:spPr>
        </p:sp>
        <p:sp>
          <p:nvSpPr>
            <p:cNvPr name="TextBox 20" id="20"/>
            <p:cNvSpPr txBox="true"/>
            <p:nvPr/>
          </p:nvSpPr>
          <p:spPr>
            <a:xfrm>
              <a:off x="0" y="-57150"/>
              <a:ext cx="672594" cy="630984"/>
            </a:xfrm>
            <a:prstGeom prst="rect">
              <a:avLst/>
            </a:prstGeom>
          </p:spPr>
          <p:txBody>
            <a:bodyPr anchor="ctr" rtlCol="false" tIns="50800" lIns="50800" bIns="50800" rIns="50800"/>
            <a:lstStyle/>
            <a:p>
              <a:pPr algn="l">
                <a:lnSpc>
                  <a:spcPts val="3359"/>
                </a:lnSpc>
              </a:pPr>
            </a:p>
            <a:p>
              <a:pPr algn="l">
                <a:lnSpc>
                  <a:spcPts val="3359"/>
                </a:lnSpc>
              </a:pPr>
            </a:p>
          </p:txBody>
        </p:sp>
      </p:grpSp>
      <p:grpSp>
        <p:nvGrpSpPr>
          <p:cNvPr name="Group 21" id="21"/>
          <p:cNvGrpSpPr/>
          <p:nvPr/>
        </p:nvGrpSpPr>
        <p:grpSpPr>
          <a:xfrm rot="0">
            <a:off x="4083671" y="6451284"/>
            <a:ext cx="4065297" cy="3468370"/>
            <a:chOff x="0" y="0"/>
            <a:chExt cx="672594" cy="573834"/>
          </a:xfrm>
        </p:grpSpPr>
        <p:sp>
          <p:nvSpPr>
            <p:cNvPr name="Freeform 22" id="22"/>
            <p:cNvSpPr/>
            <p:nvPr/>
          </p:nvSpPr>
          <p:spPr>
            <a:xfrm flipH="false" flipV="false" rot="0">
              <a:off x="0" y="0"/>
              <a:ext cx="672594" cy="573834"/>
            </a:xfrm>
            <a:custGeom>
              <a:avLst/>
              <a:gdLst/>
              <a:ahLst/>
              <a:cxnLst/>
              <a:rect r="r" b="b" t="t" l="l"/>
              <a:pathLst>
                <a:path h="573834" w="672594">
                  <a:moveTo>
                    <a:pt x="0" y="0"/>
                  </a:moveTo>
                  <a:lnTo>
                    <a:pt x="672594" y="0"/>
                  </a:lnTo>
                  <a:lnTo>
                    <a:pt x="672594" y="573834"/>
                  </a:lnTo>
                  <a:lnTo>
                    <a:pt x="0" y="573834"/>
                  </a:lnTo>
                  <a:close/>
                </a:path>
              </a:pathLst>
            </a:custGeom>
            <a:solidFill>
              <a:srgbClr val="FFFFFF">
                <a:alpha val="69804"/>
              </a:srgbClr>
            </a:solidFill>
          </p:spPr>
        </p:sp>
        <p:sp>
          <p:nvSpPr>
            <p:cNvPr name="TextBox 23" id="23"/>
            <p:cNvSpPr txBox="true"/>
            <p:nvPr/>
          </p:nvSpPr>
          <p:spPr>
            <a:xfrm>
              <a:off x="0" y="-57150"/>
              <a:ext cx="672594" cy="630984"/>
            </a:xfrm>
            <a:prstGeom prst="rect">
              <a:avLst/>
            </a:prstGeom>
          </p:spPr>
          <p:txBody>
            <a:bodyPr anchor="ctr" rtlCol="false" tIns="50800" lIns="50800" bIns="50800" rIns="50800"/>
            <a:lstStyle/>
            <a:p>
              <a:pPr algn="l">
                <a:lnSpc>
                  <a:spcPts val="3359"/>
                </a:lnSpc>
              </a:pPr>
            </a:p>
            <a:p>
              <a:pPr algn="l">
                <a:lnSpc>
                  <a:spcPts val="3359"/>
                </a:lnSpc>
              </a:pPr>
            </a:p>
          </p:txBody>
        </p:sp>
      </p:grpSp>
      <p:grpSp>
        <p:nvGrpSpPr>
          <p:cNvPr name="Group 24" id="24"/>
          <p:cNvGrpSpPr/>
          <p:nvPr/>
        </p:nvGrpSpPr>
        <p:grpSpPr>
          <a:xfrm rot="0">
            <a:off x="12888188" y="2293043"/>
            <a:ext cx="4065297" cy="3468370"/>
            <a:chOff x="0" y="0"/>
            <a:chExt cx="672594" cy="573834"/>
          </a:xfrm>
        </p:grpSpPr>
        <p:sp>
          <p:nvSpPr>
            <p:cNvPr name="Freeform 25" id="25"/>
            <p:cNvSpPr/>
            <p:nvPr/>
          </p:nvSpPr>
          <p:spPr>
            <a:xfrm flipH="false" flipV="false" rot="0">
              <a:off x="0" y="0"/>
              <a:ext cx="672594" cy="573834"/>
            </a:xfrm>
            <a:custGeom>
              <a:avLst/>
              <a:gdLst/>
              <a:ahLst/>
              <a:cxnLst/>
              <a:rect r="r" b="b" t="t" l="l"/>
              <a:pathLst>
                <a:path h="573834" w="672594">
                  <a:moveTo>
                    <a:pt x="0" y="0"/>
                  </a:moveTo>
                  <a:lnTo>
                    <a:pt x="672594" y="0"/>
                  </a:lnTo>
                  <a:lnTo>
                    <a:pt x="672594" y="573834"/>
                  </a:lnTo>
                  <a:lnTo>
                    <a:pt x="0" y="573834"/>
                  </a:lnTo>
                  <a:close/>
                </a:path>
              </a:pathLst>
            </a:custGeom>
            <a:solidFill>
              <a:srgbClr val="FFFFFF">
                <a:alpha val="69804"/>
              </a:srgbClr>
            </a:solidFill>
          </p:spPr>
        </p:sp>
        <p:sp>
          <p:nvSpPr>
            <p:cNvPr name="TextBox 26" id="26"/>
            <p:cNvSpPr txBox="true"/>
            <p:nvPr/>
          </p:nvSpPr>
          <p:spPr>
            <a:xfrm>
              <a:off x="0" y="-57150"/>
              <a:ext cx="672594" cy="630984"/>
            </a:xfrm>
            <a:prstGeom prst="rect">
              <a:avLst/>
            </a:prstGeom>
          </p:spPr>
          <p:txBody>
            <a:bodyPr anchor="ctr" rtlCol="false" tIns="50800" lIns="50800" bIns="50800" rIns="50800"/>
            <a:lstStyle/>
            <a:p>
              <a:pPr algn="l">
                <a:lnSpc>
                  <a:spcPts val="3359"/>
                </a:lnSpc>
              </a:pPr>
            </a:p>
            <a:p>
              <a:pPr algn="l">
                <a:lnSpc>
                  <a:spcPts val="3359"/>
                </a:lnSpc>
              </a:pPr>
            </a:p>
          </p:txBody>
        </p:sp>
      </p:grpSp>
      <p:grpSp>
        <p:nvGrpSpPr>
          <p:cNvPr name="Group 27" id="27"/>
          <p:cNvGrpSpPr/>
          <p:nvPr/>
        </p:nvGrpSpPr>
        <p:grpSpPr>
          <a:xfrm rot="0">
            <a:off x="12888188" y="6451284"/>
            <a:ext cx="4065297" cy="3468370"/>
            <a:chOff x="0" y="0"/>
            <a:chExt cx="672594" cy="573834"/>
          </a:xfrm>
        </p:grpSpPr>
        <p:sp>
          <p:nvSpPr>
            <p:cNvPr name="Freeform 28" id="28"/>
            <p:cNvSpPr/>
            <p:nvPr/>
          </p:nvSpPr>
          <p:spPr>
            <a:xfrm flipH="false" flipV="false" rot="0">
              <a:off x="0" y="0"/>
              <a:ext cx="672594" cy="573834"/>
            </a:xfrm>
            <a:custGeom>
              <a:avLst/>
              <a:gdLst/>
              <a:ahLst/>
              <a:cxnLst/>
              <a:rect r="r" b="b" t="t" l="l"/>
              <a:pathLst>
                <a:path h="573834" w="672594">
                  <a:moveTo>
                    <a:pt x="0" y="0"/>
                  </a:moveTo>
                  <a:lnTo>
                    <a:pt x="672594" y="0"/>
                  </a:lnTo>
                  <a:lnTo>
                    <a:pt x="672594" y="573834"/>
                  </a:lnTo>
                  <a:lnTo>
                    <a:pt x="0" y="573834"/>
                  </a:lnTo>
                  <a:close/>
                </a:path>
              </a:pathLst>
            </a:custGeom>
            <a:solidFill>
              <a:srgbClr val="FFFFFF">
                <a:alpha val="69804"/>
              </a:srgbClr>
            </a:solidFill>
          </p:spPr>
        </p:sp>
        <p:sp>
          <p:nvSpPr>
            <p:cNvPr name="TextBox 29" id="29"/>
            <p:cNvSpPr txBox="true"/>
            <p:nvPr/>
          </p:nvSpPr>
          <p:spPr>
            <a:xfrm>
              <a:off x="0" y="-57150"/>
              <a:ext cx="672594" cy="630984"/>
            </a:xfrm>
            <a:prstGeom prst="rect">
              <a:avLst/>
            </a:prstGeom>
          </p:spPr>
          <p:txBody>
            <a:bodyPr anchor="ctr" rtlCol="false" tIns="50800" lIns="50800" bIns="50800" rIns="50800"/>
            <a:lstStyle/>
            <a:p>
              <a:pPr algn="l">
                <a:lnSpc>
                  <a:spcPts val="3359"/>
                </a:lnSpc>
              </a:pPr>
            </a:p>
            <a:p>
              <a:pPr algn="l">
                <a:lnSpc>
                  <a:spcPts val="3359"/>
                </a:lnSpc>
              </a:pPr>
            </a:p>
          </p:txBody>
        </p:sp>
      </p:grpSp>
      <p:sp>
        <p:nvSpPr>
          <p:cNvPr name="TextBox 30" id="30"/>
          <p:cNvSpPr txBox="true"/>
          <p:nvPr/>
        </p:nvSpPr>
        <p:spPr>
          <a:xfrm rot="0">
            <a:off x="9947640" y="584698"/>
            <a:ext cx="8340360" cy="1022544"/>
          </a:xfrm>
          <a:prstGeom prst="rect">
            <a:avLst/>
          </a:prstGeom>
        </p:spPr>
        <p:txBody>
          <a:bodyPr anchor="t" rtlCol="false" tIns="0" lIns="0" bIns="0" rIns="0">
            <a:spAutoFit/>
          </a:bodyPr>
          <a:lstStyle/>
          <a:p>
            <a:pPr algn="ctr">
              <a:lnSpc>
                <a:spcPts val="8266"/>
              </a:lnSpc>
            </a:pPr>
            <a:r>
              <a:rPr lang="en-US" sz="5904">
                <a:solidFill>
                  <a:srgbClr val="FFFFFF"/>
                </a:solidFill>
                <a:latin typeface="Higuen Elegant Serif"/>
                <a:ea typeface="Higuen Elegant Serif"/>
                <a:cs typeface="Higuen Elegant Serif"/>
                <a:sym typeface="Higuen Elegant Serif"/>
              </a:rPr>
              <a:t>Location de matériels</a:t>
            </a:r>
          </a:p>
        </p:txBody>
      </p:sp>
      <p:grpSp>
        <p:nvGrpSpPr>
          <p:cNvPr name="Group 31" id="31"/>
          <p:cNvGrpSpPr/>
          <p:nvPr/>
        </p:nvGrpSpPr>
        <p:grpSpPr>
          <a:xfrm rot="0">
            <a:off x="4335900" y="2670593"/>
            <a:ext cx="3560838" cy="2622077"/>
            <a:chOff x="0" y="0"/>
            <a:chExt cx="4747784" cy="3496103"/>
          </a:xfrm>
        </p:grpSpPr>
        <p:sp>
          <p:nvSpPr>
            <p:cNvPr name="TextBox 32" id="32"/>
            <p:cNvSpPr txBox="true"/>
            <p:nvPr/>
          </p:nvSpPr>
          <p:spPr>
            <a:xfrm rot="0">
              <a:off x="219177" y="-57150"/>
              <a:ext cx="4528607" cy="507315"/>
            </a:xfrm>
            <a:prstGeom prst="rect">
              <a:avLst/>
            </a:prstGeom>
          </p:spPr>
          <p:txBody>
            <a:bodyPr anchor="t" rtlCol="false" tIns="0" lIns="0" bIns="0" rIns="0">
              <a:spAutoFit/>
            </a:bodyPr>
            <a:lstStyle/>
            <a:p>
              <a:pPr algn="l">
                <a:lnSpc>
                  <a:spcPts val="3120"/>
                </a:lnSpc>
              </a:pPr>
              <a:r>
                <a:rPr lang="en-US" sz="2228" spc="309">
                  <a:solidFill>
                    <a:srgbClr val="000000"/>
                  </a:solidFill>
                  <a:latin typeface="Higuen Elegant Serif"/>
                  <a:ea typeface="Higuen Elegant Serif"/>
                  <a:cs typeface="Higuen Elegant Serif"/>
                  <a:sym typeface="Higuen Elegant Serif"/>
                </a:rPr>
                <a:t>SUPPORT EN COEUR</a:t>
              </a:r>
            </a:p>
          </p:txBody>
        </p:sp>
        <p:sp>
          <p:nvSpPr>
            <p:cNvPr name="TextBox 33" id="33"/>
            <p:cNvSpPr txBox="true"/>
            <p:nvPr/>
          </p:nvSpPr>
          <p:spPr>
            <a:xfrm rot="0">
              <a:off x="0" y="648464"/>
              <a:ext cx="4589467" cy="2847638"/>
            </a:xfrm>
            <a:prstGeom prst="rect">
              <a:avLst/>
            </a:prstGeom>
          </p:spPr>
          <p:txBody>
            <a:bodyPr anchor="t" rtlCol="false" tIns="0" lIns="0" bIns="0" rIns="0">
              <a:spAutoFit/>
            </a:bodyPr>
            <a:lstStyle/>
            <a:p>
              <a:pPr algn="just" marL="343688" indent="-171844" lvl="1">
                <a:lnSpc>
                  <a:spcPts val="2960"/>
                </a:lnSpc>
                <a:buFont typeface="Arial"/>
                <a:buChar char="•"/>
              </a:pPr>
              <a:r>
                <a:rPr lang="en-US" sz="1591">
                  <a:solidFill>
                    <a:srgbClr val="000000"/>
                  </a:solidFill>
                  <a:latin typeface="Lovelace"/>
                  <a:ea typeface="Lovelace"/>
                  <a:cs typeface="Lovelace"/>
                  <a:sym typeface="Lovelace"/>
                </a:rPr>
                <a:t>Reference : 001</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Prix : 20 euros</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Couleur : OR</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Hauteur : 2M</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Materiel : Fer</a:t>
              </a:r>
            </a:p>
            <a:p>
              <a:pPr algn="just">
                <a:lnSpc>
                  <a:spcPts val="2960"/>
                </a:lnSpc>
              </a:pPr>
            </a:p>
          </p:txBody>
        </p:sp>
      </p:grpSp>
      <p:grpSp>
        <p:nvGrpSpPr>
          <p:cNvPr name="Group 34" id="34"/>
          <p:cNvGrpSpPr/>
          <p:nvPr/>
        </p:nvGrpSpPr>
        <p:grpSpPr>
          <a:xfrm rot="0">
            <a:off x="13140418" y="2521423"/>
            <a:ext cx="3560838" cy="2622077"/>
            <a:chOff x="0" y="0"/>
            <a:chExt cx="4747784" cy="3496103"/>
          </a:xfrm>
        </p:grpSpPr>
        <p:sp>
          <p:nvSpPr>
            <p:cNvPr name="TextBox 35" id="35"/>
            <p:cNvSpPr txBox="true"/>
            <p:nvPr/>
          </p:nvSpPr>
          <p:spPr>
            <a:xfrm rot="0">
              <a:off x="219177" y="-57150"/>
              <a:ext cx="4528607" cy="507315"/>
            </a:xfrm>
            <a:prstGeom prst="rect">
              <a:avLst/>
            </a:prstGeom>
          </p:spPr>
          <p:txBody>
            <a:bodyPr anchor="t" rtlCol="false" tIns="0" lIns="0" bIns="0" rIns="0">
              <a:spAutoFit/>
            </a:bodyPr>
            <a:lstStyle/>
            <a:p>
              <a:pPr algn="l">
                <a:lnSpc>
                  <a:spcPts val="3120"/>
                </a:lnSpc>
              </a:pPr>
              <a:r>
                <a:rPr lang="en-US" sz="2228" spc="309">
                  <a:solidFill>
                    <a:srgbClr val="000000"/>
                  </a:solidFill>
                  <a:latin typeface="Higuen Elegant Serif"/>
                  <a:ea typeface="Higuen Elegant Serif"/>
                  <a:cs typeface="Higuen Elegant Serif"/>
                  <a:sym typeface="Higuen Elegant Serif"/>
                </a:rPr>
                <a:t>CENTRE DE TABLE</a:t>
              </a:r>
            </a:p>
          </p:txBody>
        </p:sp>
        <p:sp>
          <p:nvSpPr>
            <p:cNvPr name="TextBox 36" id="36"/>
            <p:cNvSpPr txBox="true"/>
            <p:nvPr/>
          </p:nvSpPr>
          <p:spPr>
            <a:xfrm rot="0">
              <a:off x="0" y="648464"/>
              <a:ext cx="4589467" cy="2847638"/>
            </a:xfrm>
            <a:prstGeom prst="rect">
              <a:avLst/>
            </a:prstGeom>
          </p:spPr>
          <p:txBody>
            <a:bodyPr anchor="t" rtlCol="false" tIns="0" lIns="0" bIns="0" rIns="0">
              <a:spAutoFit/>
            </a:bodyPr>
            <a:lstStyle/>
            <a:p>
              <a:pPr algn="just" marL="343688" indent="-171844" lvl="1">
                <a:lnSpc>
                  <a:spcPts val="2960"/>
                </a:lnSpc>
                <a:buFont typeface="Arial"/>
                <a:buChar char="•"/>
              </a:pPr>
              <a:r>
                <a:rPr lang="en-US" sz="1591">
                  <a:solidFill>
                    <a:srgbClr val="000000"/>
                  </a:solidFill>
                  <a:latin typeface="Lovelace"/>
                  <a:ea typeface="Lovelace"/>
                  <a:cs typeface="Lovelace"/>
                  <a:sym typeface="Lovelace"/>
                </a:rPr>
                <a:t>Reference : 002</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Prix : 10 euros/ unité</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Couleur : OR</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Hauteur : 2M</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Materiel : Fer, PC</a:t>
              </a:r>
            </a:p>
            <a:p>
              <a:pPr algn="just">
                <a:lnSpc>
                  <a:spcPts val="2960"/>
                </a:lnSpc>
              </a:pPr>
            </a:p>
          </p:txBody>
        </p:sp>
      </p:grpSp>
      <p:grpSp>
        <p:nvGrpSpPr>
          <p:cNvPr name="Group 37" id="37"/>
          <p:cNvGrpSpPr/>
          <p:nvPr/>
        </p:nvGrpSpPr>
        <p:grpSpPr>
          <a:xfrm rot="0">
            <a:off x="4272914" y="6874430"/>
            <a:ext cx="3560838" cy="3016308"/>
            <a:chOff x="0" y="0"/>
            <a:chExt cx="4747784" cy="4021745"/>
          </a:xfrm>
        </p:grpSpPr>
        <p:sp>
          <p:nvSpPr>
            <p:cNvPr name="TextBox 38" id="38"/>
            <p:cNvSpPr txBox="true"/>
            <p:nvPr/>
          </p:nvSpPr>
          <p:spPr>
            <a:xfrm rot="0">
              <a:off x="219177" y="-57150"/>
              <a:ext cx="4528607" cy="1032957"/>
            </a:xfrm>
            <a:prstGeom prst="rect">
              <a:avLst/>
            </a:prstGeom>
          </p:spPr>
          <p:txBody>
            <a:bodyPr anchor="t" rtlCol="false" tIns="0" lIns="0" bIns="0" rIns="0">
              <a:spAutoFit/>
            </a:bodyPr>
            <a:lstStyle/>
            <a:p>
              <a:pPr algn="l">
                <a:lnSpc>
                  <a:spcPts val="3120"/>
                </a:lnSpc>
              </a:pPr>
              <a:r>
                <a:rPr lang="en-US" sz="2228" spc="309">
                  <a:solidFill>
                    <a:srgbClr val="000000"/>
                  </a:solidFill>
                  <a:latin typeface="Higuen Elegant Serif"/>
                  <a:ea typeface="Higuen Elegant Serif"/>
                  <a:cs typeface="Higuen Elegant Serif"/>
                  <a:sym typeface="Higuen Elegant Serif"/>
                </a:rPr>
                <a:t>SUPPORT RECTANGLE</a:t>
              </a:r>
            </a:p>
          </p:txBody>
        </p:sp>
        <p:sp>
          <p:nvSpPr>
            <p:cNvPr name="TextBox 39" id="39"/>
            <p:cNvSpPr txBox="true"/>
            <p:nvPr/>
          </p:nvSpPr>
          <p:spPr>
            <a:xfrm rot="0">
              <a:off x="0" y="1174106"/>
              <a:ext cx="4589467" cy="2847638"/>
            </a:xfrm>
            <a:prstGeom prst="rect">
              <a:avLst/>
            </a:prstGeom>
          </p:spPr>
          <p:txBody>
            <a:bodyPr anchor="t" rtlCol="false" tIns="0" lIns="0" bIns="0" rIns="0">
              <a:spAutoFit/>
            </a:bodyPr>
            <a:lstStyle/>
            <a:p>
              <a:pPr algn="just" marL="343688" indent="-171844" lvl="1">
                <a:lnSpc>
                  <a:spcPts val="2960"/>
                </a:lnSpc>
                <a:buFont typeface="Arial"/>
                <a:buChar char="•"/>
              </a:pPr>
              <a:r>
                <a:rPr lang="en-US" sz="1591">
                  <a:solidFill>
                    <a:srgbClr val="000000"/>
                  </a:solidFill>
                  <a:latin typeface="Lovelace"/>
                  <a:ea typeface="Lovelace"/>
                  <a:cs typeface="Lovelace"/>
                  <a:sym typeface="Lovelace"/>
                </a:rPr>
                <a:t>Reference : 003</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Prix : 20 euros</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Couleur : OR</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Hauteur : 2M</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Materiel : Fer</a:t>
              </a:r>
            </a:p>
            <a:p>
              <a:pPr algn="just">
                <a:lnSpc>
                  <a:spcPts val="2960"/>
                </a:lnSpc>
              </a:pPr>
            </a:p>
          </p:txBody>
        </p:sp>
      </p:grpSp>
      <p:grpSp>
        <p:nvGrpSpPr>
          <p:cNvPr name="Group 40" id="40"/>
          <p:cNvGrpSpPr/>
          <p:nvPr/>
        </p:nvGrpSpPr>
        <p:grpSpPr>
          <a:xfrm rot="0">
            <a:off x="13079095" y="6742488"/>
            <a:ext cx="3560838" cy="3016308"/>
            <a:chOff x="0" y="0"/>
            <a:chExt cx="4747784" cy="4021745"/>
          </a:xfrm>
        </p:grpSpPr>
        <p:sp>
          <p:nvSpPr>
            <p:cNvPr name="TextBox 41" id="41"/>
            <p:cNvSpPr txBox="true"/>
            <p:nvPr/>
          </p:nvSpPr>
          <p:spPr>
            <a:xfrm rot="0">
              <a:off x="219177" y="-57150"/>
              <a:ext cx="4528607" cy="1032957"/>
            </a:xfrm>
            <a:prstGeom prst="rect">
              <a:avLst/>
            </a:prstGeom>
          </p:spPr>
          <p:txBody>
            <a:bodyPr anchor="t" rtlCol="false" tIns="0" lIns="0" bIns="0" rIns="0">
              <a:spAutoFit/>
            </a:bodyPr>
            <a:lstStyle/>
            <a:p>
              <a:pPr algn="l">
                <a:lnSpc>
                  <a:spcPts val="3120"/>
                </a:lnSpc>
              </a:pPr>
              <a:r>
                <a:rPr lang="en-US" sz="2228" spc="309">
                  <a:solidFill>
                    <a:srgbClr val="000000"/>
                  </a:solidFill>
                  <a:latin typeface="Higuen Elegant Serif"/>
                  <a:ea typeface="Higuen Elegant Serif"/>
                  <a:cs typeface="Higuen Elegant Serif"/>
                  <a:sym typeface="Higuen Elegant Serif"/>
                </a:rPr>
                <a:t>MACHINE À FUMÉE LÉGÈRE</a:t>
              </a:r>
            </a:p>
          </p:txBody>
        </p:sp>
        <p:sp>
          <p:nvSpPr>
            <p:cNvPr name="TextBox 42" id="42"/>
            <p:cNvSpPr txBox="true"/>
            <p:nvPr/>
          </p:nvSpPr>
          <p:spPr>
            <a:xfrm rot="0">
              <a:off x="0" y="1174106"/>
              <a:ext cx="4589467" cy="2847638"/>
            </a:xfrm>
            <a:prstGeom prst="rect">
              <a:avLst/>
            </a:prstGeom>
          </p:spPr>
          <p:txBody>
            <a:bodyPr anchor="t" rtlCol="false" tIns="0" lIns="0" bIns="0" rIns="0">
              <a:spAutoFit/>
            </a:bodyPr>
            <a:lstStyle/>
            <a:p>
              <a:pPr algn="just" marL="343688" indent="-171844" lvl="1">
                <a:lnSpc>
                  <a:spcPts val="2960"/>
                </a:lnSpc>
                <a:buFont typeface="Arial"/>
                <a:buChar char="•"/>
              </a:pPr>
              <a:r>
                <a:rPr lang="en-US" sz="1591">
                  <a:solidFill>
                    <a:srgbClr val="000000"/>
                  </a:solidFill>
                  <a:latin typeface="Lovelace"/>
                  <a:ea typeface="Lovelace"/>
                  <a:cs typeface="Lovelace"/>
                  <a:sym typeface="Lovelace"/>
                </a:rPr>
                <a:t>Reference : 004</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Prix : 20 euros</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Couleur : OR</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Hauteur : 2M</a:t>
              </a:r>
            </a:p>
            <a:p>
              <a:pPr algn="just" marL="343688" indent="-171844" lvl="1">
                <a:lnSpc>
                  <a:spcPts val="2960"/>
                </a:lnSpc>
                <a:buFont typeface="Arial"/>
                <a:buChar char="•"/>
              </a:pPr>
              <a:r>
                <a:rPr lang="en-US" sz="1591">
                  <a:solidFill>
                    <a:srgbClr val="000000"/>
                  </a:solidFill>
                  <a:latin typeface="Lovelace"/>
                  <a:ea typeface="Lovelace"/>
                  <a:cs typeface="Lovelace"/>
                  <a:sym typeface="Lovelace"/>
                </a:rPr>
                <a:t>Materiel : Fer</a:t>
              </a:r>
            </a:p>
            <a:p>
              <a:pPr algn="just">
                <a:lnSpc>
                  <a:spcPts val="2960"/>
                </a:lnSpc>
              </a:p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DAGoN8OBVbY</dc:identifier>
  <dcterms:modified xsi:type="dcterms:W3CDTF">2011-08-01T06:04:30Z</dcterms:modified>
  <cp:revision>1</cp:revision>
  <dc:title>Copie de Golden Elegant Minimalist Jewelry Product Catalog Presentation</dc:title>
</cp:coreProperties>
</file>